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70" r:id="rId8"/>
    <p:sldId id="262" r:id="rId9"/>
    <p:sldId id="263" r:id="rId10"/>
    <p:sldId id="272" r:id="rId11"/>
    <p:sldId id="273" r:id="rId12"/>
    <p:sldId id="274" r:id="rId13"/>
    <p:sldId id="264" r:id="rId14"/>
    <p:sldId id="275" r:id="rId15"/>
    <p:sldId id="276" r:id="rId16"/>
    <p:sldId id="271" r:id="rId17"/>
    <p:sldId id="265"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E2F"/>
    <a:srgbClr val="AC8300"/>
    <a:srgbClr val="F2F2F2"/>
    <a:srgbClr val="003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6419"/>
  </p:normalViewPr>
  <p:slideViewPr>
    <p:cSldViewPr snapToGrid="0">
      <p:cViewPr varScale="1">
        <p:scale>
          <a:sx n="101" d="100"/>
          <a:sy n="101" d="100"/>
        </p:scale>
        <p:origin x="2544" y="31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581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485C4-BB83-4BA2-B0C5-324F74962F6D}" type="datetimeFigureOut">
              <a:rPr lang="en-IN" smtClean="0"/>
              <a:t>30-11-2025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CF318-6AD7-42A0-A906-668FCFA405FD}" type="slidenum">
              <a:rPr lang="en-IN" smtClean="0"/>
              <a:t>‹#›</a:t>
            </a:fld>
            <a:endParaRPr lang="en-IN" dirty="0"/>
          </a:p>
        </p:txBody>
      </p:sp>
    </p:spTree>
    <p:extLst>
      <p:ext uri="{BB962C8B-B14F-4D97-AF65-F5344CB8AC3E}">
        <p14:creationId xmlns:p14="http://schemas.microsoft.com/office/powerpoint/2010/main" val="78914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a:t>
            </a:fld>
            <a:endParaRPr lang="en-IN" dirty="0"/>
          </a:p>
        </p:txBody>
      </p:sp>
    </p:spTree>
    <p:extLst>
      <p:ext uri="{BB962C8B-B14F-4D97-AF65-F5344CB8AC3E}">
        <p14:creationId xmlns:p14="http://schemas.microsoft.com/office/powerpoint/2010/main" val="363716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10</a:t>
            </a:fld>
            <a:endParaRPr lang="en-IN" dirty="0"/>
          </a:p>
        </p:txBody>
      </p:sp>
    </p:spTree>
    <p:extLst>
      <p:ext uri="{BB962C8B-B14F-4D97-AF65-F5344CB8AC3E}">
        <p14:creationId xmlns:p14="http://schemas.microsoft.com/office/powerpoint/2010/main" val="157124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11</a:t>
            </a:fld>
            <a:endParaRPr lang="en-IN" dirty="0"/>
          </a:p>
        </p:txBody>
      </p:sp>
    </p:spTree>
    <p:extLst>
      <p:ext uri="{BB962C8B-B14F-4D97-AF65-F5344CB8AC3E}">
        <p14:creationId xmlns:p14="http://schemas.microsoft.com/office/powerpoint/2010/main" val="381135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12</a:t>
            </a:fld>
            <a:endParaRPr lang="en-IN" dirty="0"/>
          </a:p>
        </p:txBody>
      </p:sp>
    </p:spTree>
    <p:extLst>
      <p:ext uri="{BB962C8B-B14F-4D97-AF65-F5344CB8AC3E}">
        <p14:creationId xmlns:p14="http://schemas.microsoft.com/office/powerpoint/2010/main" val="9557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13</a:t>
            </a:fld>
            <a:endParaRPr lang="en-IN" dirty="0"/>
          </a:p>
        </p:txBody>
      </p:sp>
    </p:spTree>
    <p:extLst>
      <p:ext uri="{BB962C8B-B14F-4D97-AF65-F5344CB8AC3E}">
        <p14:creationId xmlns:p14="http://schemas.microsoft.com/office/powerpoint/2010/main" val="4220914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14</a:t>
            </a:fld>
            <a:endParaRPr lang="en-IN" dirty="0"/>
          </a:p>
        </p:txBody>
      </p:sp>
    </p:spTree>
    <p:extLst>
      <p:ext uri="{BB962C8B-B14F-4D97-AF65-F5344CB8AC3E}">
        <p14:creationId xmlns:p14="http://schemas.microsoft.com/office/powerpoint/2010/main" val="372090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15</a:t>
            </a:fld>
            <a:endParaRPr lang="en-IN" dirty="0"/>
          </a:p>
        </p:txBody>
      </p:sp>
    </p:spTree>
    <p:extLst>
      <p:ext uri="{BB962C8B-B14F-4D97-AF65-F5344CB8AC3E}">
        <p14:creationId xmlns:p14="http://schemas.microsoft.com/office/powerpoint/2010/main" val="1477271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16</a:t>
            </a:fld>
            <a:endParaRPr lang="en-IN" dirty="0"/>
          </a:p>
        </p:txBody>
      </p:sp>
    </p:spTree>
    <p:extLst>
      <p:ext uri="{BB962C8B-B14F-4D97-AF65-F5344CB8AC3E}">
        <p14:creationId xmlns:p14="http://schemas.microsoft.com/office/powerpoint/2010/main" val="1803039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17</a:t>
            </a:fld>
            <a:endParaRPr lang="en-IN" dirty="0"/>
          </a:p>
        </p:txBody>
      </p:sp>
    </p:spTree>
    <p:extLst>
      <p:ext uri="{BB962C8B-B14F-4D97-AF65-F5344CB8AC3E}">
        <p14:creationId xmlns:p14="http://schemas.microsoft.com/office/powerpoint/2010/main" val="72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18</a:t>
            </a:fld>
            <a:endParaRPr lang="en-IN" dirty="0"/>
          </a:p>
        </p:txBody>
      </p:sp>
    </p:spTree>
    <p:extLst>
      <p:ext uri="{BB962C8B-B14F-4D97-AF65-F5344CB8AC3E}">
        <p14:creationId xmlns:p14="http://schemas.microsoft.com/office/powerpoint/2010/main" val="3976217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19</a:t>
            </a:fld>
            <a:endParaRPr lang="en-IN" dirty="0"/>
          </a:p>
        </p:txBody>
      </p:sp>
    </p:spTree>
    <p:extLst>
      <p:ext uri="{BB962C8B-B14F-4D97-AF65-F5344CB8AC3E}">
        <p14:creationId xmlns:p14="http://schemas.microsoft.com/office/powerpoint/2010/main" val="168050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2</a:t>
            </a:fld>
            <a:endParaRPr lang="en-IN" dirty="0"/>
          </a:p>
        </p:txBody>
      </p:sp>
    </p:spTree>
    <p:extLst>
      <p:ext uri="{BB962C8B-B14F-4D97-AF65-F5344CB8AC3E}">
        <p14:creationId xmlns:p14="http://schemas.microsoft.com/office/powerpoint/2010/main" val="88902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3</a:t>
            </a:fld>
            <a:endParaRPr lang="en-IN" dirty="0"/>
          </a:p>
        </p:txBody>
      </p:sp>
    </p:spTree>
    <p:extLst>
      <p:ext uri="{BB962C8B-B14F-4D97-AF65-F5344CB8AC3E}">
        <p14:creationId xmlns:p14="http://schemas.microsoft.com/office/powerpoint/2010/main" val="289972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4</a:t>
            </a:fld>
            <a:endParaRPr lang="en-IN" dirty="0"/>
          </a:p>
        </p:txBody>
      </p:sp>
    </p:spTree>
    <p:extLst>
      <p:ext uri="{BB962C8B-B14F-4D97-AF65-F5344CB8AC3E}">
        <p14:creationId xmlns:p14="http://schemas.microsoft.com/office/powerpoint/2010/main" val="107519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5</a:t>
            </a:fld>
            <a:endParaRPr lang="en-IN" dirty="0"/>
          </a:p>
        </p:txBody>
      </p:sp>
    </p:spTree>
    <p:extLst>
      <p:ext uri="{BB962C8B-B14F-4D97-AF65-F5344CB8AC3E}">
        <p14:creationId xmlns:p14="http://schemas.microsoft.com/office/powerpoint/2010/main" val="418136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6</a:t>
            </a:fld>
            <a:endParaRPr lang="en-IN" dirty="0"/>
          </a:p>
        </p:txBody>
      </p:sp>
    </p:spTree>
    <p:extLst>
      <p:ext uri="{BB962C8B-B14F-4D97-AF65-F5344CB8AC3E}">
        <p14:creationId xmlns:p14="http://schemas.microsoft.com/office/powerpoint/2010/main" val="353555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7</a:t>
            </a:fld>
            <a:endParaRPr lang="en-IN" dirty="0"/>
          </a:p>
        </p:txBody>
      </p:sp>
    </p:spTree>
    <p:extLst>
      <p:ext uri="{BB962C8B-B14F-4D97-AF65-F5344CB8AC3E}">
        <p14:creationId xmlns:p14="http://schemas.microsoft.com/office/powerpoint/2010/main" val="2443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8</a:t>
            </a:fld>
            <a:endParaRPr lang="en-IN" dirty="0"/>
          </a:p>
        </p:txBody>
      </p:sp>
    </p:spTree>
    <p:extLst>
      <p:ext uri="{BB962C8B-B14F-4D97-AF65-F5344CB8AC3E}">
        <p14:creationId xmlns:p14="http://schemas.microsoft.com/office/powerpoint/2010/main" val="339536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9</a:t>
            </a:fld>
            <a:endParaRPr lang="en-IN" dirty="0"/>
          </a:p>
        </p:txBody>
      </p:sp>
    </p:spTree>
    <p:extLst>
      <p:ext uri="{BB962C8B-B14F-4D97-AF65-F5344CB8AC3E}">
        <p14:creationId xmlns:p14="http://schemas.microsoft.com/office/powerpoint/2010/main" val="257398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08BA-41CF-CD62-3B0A-9050E16887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70934E-D8F5-CAF6-B434-66FF05ADC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9CABD8-A6CB-C101-5F23-8CB6DFE5331D}"/>
              </a:ext>
            </a:extLst>
          </p:cNvPr>
          <p:cNvSpPr>
            <a:spLocks noGrp="1"/>
          </p:cNvSpPr>
          <p:nvPr>
            <p:ph type="dt" sz="half" idx="10"/>
          </p:nvPr>
        </p:nvSpPr>
        <p:spPr/>
        <p:txBody>
          <a:bodyPr/>
          <a:lstStyle/>
          <a:p>
            <a:fld id="{E3017E88-C8C6-4926-916C-6F808A7B9F73}" type="datetime1">
              <a:rPr lang="en-IN" smtClean="0"/>
              <a:t>30-11-2025</a:t>
            </a:fld>
            <a:endParaRPr lang="en-IN" dirty="0"/>
          </a:p>
        </p:txBody>
      </p:sp>
      <p:sp>
        <p:nvSpPr>
          <p:cNvPr id="5" name="Footer Placeholder 4">
            <a:extLst>
              <a:ext uri="{FF2B5EF4-FFF2-40B4-BE49-F238E27FC236}">
                <a16:creationId xmlns:a16="http://schemas.microsoft.com/office/drawing/2014/main" id="{2DDB5E70-91F8-93E8-4DF6-A3B77DCF5983}"/>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98C6910B-DB6C-0B93-33FB-99C112C9C414}"/>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004973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32DC-CBFD-DF5A-02EF-56CE26C728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D55AF2-01DE-B991-B815-53799F8C71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243B08-A3BC-D9FB-4207-431DB0931B52}"/>
              </a:ext>
            </a:extLst>
          </p:cNvPr>
          <p:cNvSpPr>
            <a:spLocks noGrp="1"/>
          </p:cNvSpPr>
          <p:nvPr>
            <p:ph type="dt" sz="half" idx="10"/>
          </p:nvPr>
        </p:nvSpPr>
        <p:spPr/>
        <p:txBody>
          <a:bodyPr/>
          <a:lstStyle/>
          <a:p>
            <a:fld id="{898E6125-B9EC-4DE1-80DA-DEB12DF47401}" type="datetime1">
              <a:rPr lang="en-IN" smtClean="0"/>
              <a:t>30-11-2025</a:t>
            </a:fld>
            <a:endParaRPr lang="en-IN" dirty="0"/>
          </a:p>
        </p:txBody>
      </p:sp>
      <p:sp>
        <p:nvSpPr>
          <p:cNvPr id="5" name="Footer Placeholder 4">
            <a:extLst>
              <a:ext uri="{FF2B5EF4-FFF2-40B4-BE49-F238E27FC236}">
                <a16:creationId xmlns:a16="http://schemas.microsoft.com/office/drawing/2014/main" id="{32D78CB3-DC85-B4C9-3503-18E06A68E234}"/>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4160D9F5-ECE4-E293-14CC-4FB59A7B81EF}"/>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6825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F7BE2-9746-EF90-B0FA-A7AC34D87F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713F57-204E-F003-93FD-A8A24BAC4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FC91D-A5AC-6F45-C0AB-BEAA0E9BD0B0}"/>
              </a:ext>
            </a:extLst>
          </p:cNvPr>
          <p:cNvSpPr>
            <a:spLocks noGrp="1"/>
          </p:cNvSpPr>
          <p:nvPr>
            <p:ph type="dt" sz="half" idx="10"/>
          </p:nvPr>
        </p:nvSpPr>
        <p:spPr/>
        <p:txBody>
          <a:bodyPr/>
          <a:lstStyle/>
          <a:p>
            <a:fld id="{14252BB7-F1E5-4F7C-97E6-3C8972E575C0}" type="datetime1">
              <a:rPr lang="en-IN" smtClean="0"/>
              <a:t>30-11-2025</a:t>
            </a:fld>
            <a:endParaRPr lang="en-IN" dirty="0"/>
          </a:p>
        </p:txBody>
      </p:sp>
      <p:sp>
        <p:nvSpPr>
          <p:cNvPr id="5" name="Footer Placeholder 4">
            <a:extLst>
              <a:ext uri="{FF2B5EF4-FFF2-40B4-BE49-F238E27FC236}">
                <a16:creationId xmlns:a16="http://schemas.microsoft.com/office/drawing/2014/main" id="{749FF93D-29F1-0EE4-0E9E-3BAEC83A43A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1E327AC5-9483-337B-4804-9B2A66127409}"/>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29697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B1F-9BA7-02E5-C4AF-4816AAF698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C1D5B4-3E63-468E-B28F-86E207972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3F9D13-BF18-135F-8E60-A5DCA93F07AB}"/>
              </a:ext>
            </a:extLst>
          </p:cNvPr>
          <p:cNvSpPr>
            <a:spLocks noGrp="1"/>
          </p:cNvSpPr>
          <p:nvPr>
            <p:ph type="dt" sz="half" idx="10"/>
          </p:nvPr>
        </p:nvSpPr>
        <p:spPr/>
        <p:txBody>
          <a:bodyPr/>
          <a:lstStyle/>
          <a:p>
            <a:fld id="{CAF3B853-6DB7-449E-9BE4-88584E2DB4D2}" type="datetime1">
              <a:rPr lang="en-IN" smtClean="0"/>
              <a:t>30-11-2025</a:t>
            </a:fld>
            <a:endParaRPr lang="en-IN" dirty="0"/>
          </a:p>
        </p:txBody>
      </p:sp>
      <p:sp>
        <p:nvSpPr>
          <p:cNvPr id="5" name="Footer Placeholder 4">
            <a:extLst>
              <a:ext uri="{FF2B5EF4-FFF2-40B4-BE49-F238E27FC236}">
                <a16:creationId xmlns:a16="http://schemas.microsoft.com/office/drawing/2014/main" id="{FD606C77-DF72-61D5-C250-D40500FE2A8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39103E08-592F-51C1-89B2-19B2275A64C0}"/>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214731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8B27-5985-3055-B6E2-8546DB3DD6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474E5B-1087-A9D3-9691-9396390808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BFF3F-BC78-43D4-2C1F-530B2FE1560D}"/>
              </a:ext>
            </a:extLst>
          </p:cNvPr>
          <p:cNvSpPr>
            <a:spLocks noGrp="1"/>
          </p:cNvSpPr>
          <p:nvPr>
            <p:ph type="dt" sz="half" idx="10"/>
          </p:nvPr>
        </p:nvSpPr>
        <p:spPr/>
        <p:txBody>
          <a:bodyPr/>
          <a:lstStyle/>
          <a:p>
            <a:fld id="{57EAB915-CDF8-4D8E-A390-E7ECABF83A3E}" type="datetime1">
              <a:rPr lang="en-IN" smtClean="0"/>
              <a:t>30-11-2025</a:t>
            </a:fld>
            <a:endParaRPr lang="en-IN" dirty="0"/>
          </a:p>
        </p:txBody>
      </p:sp>
      <p:sp>
        <p:nvSpPr>
          <p:cNvPr id="5" name="Footer Placeholder 4">
            <a:extLst>
              <a:ext uri="{FF2B5EF4-FFF2-40B4-BE49-F238E27FC236}">
                <a16:creationId xmlns:a16="http://schemas.microsoft.com/office/drawing/2014/main" id="{6C7D2A83-108F-89FC-8DA7-7B500893BA88}"/>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F3C9BD02-6642-F91D-0BF3-42AE66EBD582}"/>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23606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3562-526C-A3D3-4D83-7BE5ED222C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84F339-F737-9843-DC7F-12B1EB6AA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F27D49-D870-7802-2392-2F18BC498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796250-755F-DC09-DEA3-353BE7A6EC90}"/>
              </a:ext>
            </a:extLst>
          </p:cNvPr>
          <p:cNvSpPr>
            <a:spLocks noGrp="1"/>
          </p:cNvSpPr>
          <p:nvPr>
            <p:ph type="dt" sz="half" idx="10"/>
          </p:nvPr>
        </p:nvSpPr>
        <p:spPr/>
        <p:txBody>
          <a:bodyPr/>
          <a:lstStyle/>
          <a:p>
            <a:fld id="{10B6A8A7-F630-4F6B-B30F-EBA4BB3639DA}" type="datetime1">
              <a:rPr lang="en-IN" smtClean="0"/>
              <a:t>30-11-2025</a:t>
            </a:fld>
            <a:endParaRPr lang="en-IN" dirty="0"/>
          </a:p>
        </p:txBody>
      </p:sp>
      <p:sp>
        <p:nvSpPr>
          <p:cNvPr id="6" name="Footer Placeholder 5">
            <a:extLst>
              <a:ext uri="{FF2B5EF4-FFF2-40B4-BE49-F238E27FC236}">
                <a16:creationId xmlns:a16="http://schemas.microsoft.com/office/drawing/2014/main" id="{38836D44-AC5A-785C-7A1B-DA2AE1AA027B}"/>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6EE7A299-EE5E-A47D-D6D2-835EED7633DD}"/>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50866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2486-3751-B1BE-A51F-7C82F90C64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0D9EA0-F8E6-B498-7D40-6AF574EDA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5AA7D3-6378-EE04-7C05-FFF5D2CBEC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C3BE4C-327A-1DE1-B156-9AFA7F6D0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CEDCF-18B2-9049-72D7-0A1524DC4B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7EA406-10A6-5977-EA43-40CA96E0CC4C}"/>
              </a:ext>
            </a:extLst>
          </p:cNvPr>
          <p:cNvSpPr>
            <a:spLocks noGrp="1"/>
          </p:cNvSpPr>
          <p:nvPr>
            <p:ph type="dt" sz="half" idx="10"/>
          </p:nvPr>
        </p:nvSpPr>
        <p:spPr/>
        <p:txBody>
          <a:bodyPr/>
          <a:lstStyle/>
          <a:p>
            <a:fld id="{F0A82A05-4725-498A-A817-BFBDFA1EDCAD}" type="datetime1">
              <a:rPr lang="en-IN" smtClean="0"/>
              <a:t>30-11-2025</a:t>
            </a:fld>
            <a:endParaRPr lang="en-IN" dirty="0"/>
          </a:p>
        </p:txBody>
      </p:sp>
      <p:sp>
        <p:nvSpPr>
          <p:cNvPr id="8" name="Footer Placeholder 7">
            <a:extLst>
              <a:ext uri="{FF2B5EF4-FFF2-40B4-BE49-F238E27FC236}">
                <a16:creationId xmlns:a16="http://schemas.microsoft.com/office/drawing/2014/main" id="{6A269517-FC9A-C14F-7E4D-8A1852863B10}"/>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9" name="Slide Number Placeholder 8">
            <a:extLst>
              <a:ext uri="{FF2B5EF4-FFF2-40B4-BE49-F238E27FC236}">
                <a16:creationId xmlns:a16="http://schemas.microsoft.com/office/drawing/2014/main" id="{78F2BFB6-BDF1-9A45-4634-F6CF7080AF24}"/>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17541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79C9-68A5-E195-A813-818F1C1D42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4ED484-80FB-0E57-C73A-C1FE867E764B}"/>
              </a:ext>
            </a:extLst>
          </p:cNvPr>
          <p:cNvSpPr>
            <a:spLocks noGrp="1"/>
          </p:cNvSpPr>
          <p:nvPr>
            <p:ph type="dt" sz="half" idx="10"/>
          </p:nvPr>
        </p:nvSpPr>
        <p:spPr/>
        <p:txBody>
          <a:bodyPr/>
          <a:lstStyle/>
          <a:p>
            <a:fld id="{ADEF79ED-7817-40AD-BBDA-A96847CFF950}" type="datetime1">
              <a:rPr lang="en-IN" smtClean="0"/>
              <a:t>30-11-2025</a:t>
            </a:fld>
            <a:endParaRPr lang="en-IN" dirty="0"/>
          </a:p>
        </p:txBody>
      </p:sp>
      <p:sp>
        <p:nvSpPr>
          <p:cNvPr id="4" name="Footer Placeholder 3">
            <a:extLst>
              <a:ext uri="{FF2B5EF4-FFF2-40B4-BE49-F238E27FC236}">
                <a16:creationId xmlns:a16="http://schemas.microsoft.com/office/drawing/2014/main" id="{0163A913-B756-E8A0-BA9C-40414ABEF4E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5" name="Slide Number Placeholder 4">
            <a:extLst>
              <a:ext uri="{FF2B5EF4-FFF2-40B4-BE49-F238E27FC236}">
                <a16:creationId xmlns:a16="http://schemas.microsoft.com/office/drawing/2014/main" id="{108BC882-BCCE-A167-3245-3668F4E6FDE8}"/>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21257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81F062-62CD-8B85-B44E-84E78FA80B5D}"/>
              </a:ext>
            </a:extLst>
          </p:cNvPr>
          <p:cNvSpPr>
            <a:spLocks noGrp="1"/>
          </p:cNvSpPr>
          <p:nvPr>
            <p:ph type="dt" sz="half" idx="10"/>
          </p:nvPr>
        </p:nvSpPr>
        <p:spPr/>
        <p:txBody>
          <a:bodyPr/>
          <a:lstStyle/>
          <a:p>
            <a:fld id="{D82D69E8-7025-4C0F-919C-009D5AF437AD}" type="datetime1">
              <a:rPr lang="en-IN" smtClean="0"/>
              <a:t>30-11-2025</a:t>
            </a:fld>
            <a:endParaRPr lang="en-IN" dirty="0"/>
          </a:p>
        </p:txBody>
      </p:sp>
      <p:sp>
        <p:nvSpPr>
          <p:cNvPr id="3" name="Footer Placeholder 2">
            <a:extLst>
              <a:ext uri="{FF2B5EF4-FFF2-40B4-BE49-F238E27FC236}">
                <a16:creationId xmlns:a16="http://schemas.microsoft.com/office/drawing/2014/main" id="{7F2A20C4-3203-176E-1882-743A5B8AF54E}"/>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4" name="Slide Number Placeholder 3">
            <a:extLst>
              <a:ext uri="{FF2B5EF4-FFF2-40B4-BE49-F238E27FC236}">
                <a16:creationId xmlns:a16="http://schemas.microsoft.com/office/drawing/2014/main" id="{DCDFAE0D-9878-399E-FBAD-BFD25B1C74EE}"/>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40140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E515-E169-6C5C-B585-E7D2B77C5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241187-6331-E689-430C-1B8D6029F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107A29-106E-D206-56A2-04ADDCF88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65990-3BB8-BFBC-6F01-15968F532FB9}"/>
              </a:ext>
            </a:extLst>
          </p:cNvPr>
          <p:cNvSpPr>
            <a:spLocks noGrp="1"/>
          </p:cNvSpPr>
          <p:nvPr>
            <p:ph type="dt" sz="half" idx="10"/>
          </p:nvPr>
        </p:nvSpPr>
        <p:spPr/>
        <p:txBody>
          <a:bodyPr/>
          <a:lstStyle/>
          <a:p>
            <a:fld id="{B1AFCC4B-50AD-4C34-88A2-C6808AAA455B}" type="datetime1">
              <a:rPr lang="en-IN" smtClean="0"/>
              <a:t>30-11-2025</a:t>
            </a:fld>
            <a:endParaRPr lang="en-IN" dirty="0"/>
          </a:p>
        </p:txBody>
      </p:sp>
      <p:sp>
        <p:nvSpPr>
          <p:cNvPr id="6" name="Footer Placeholder 5">
            <a:extLst>
              <a:ext uri="{FF2B5EF4-FFF2-40B4-BE49-F238E27FC236}">
                <a16:creationId xmlns:a16="http://schemas.microsoft.com/office/drawing/2014/main" id="{4228FEA5-B10A-15B9-66AB-CC9BB2ACFDF2}"/>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7FA50266-3CF4-2D50-28B5-E1FE9C96A70C}"/>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11413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7FA6-830D-8104-24C9-7CA4DD44FB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6AA7BE-8D19-DC6C-1F2A-C0825499D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4" name="Text Placeholder 3">
            <a:extLst>
              <a:ext uri="{FF2B5EF4-FFF2-40B4-BE49-F238E27FC236}">
                <a16:creationId xmlns:a16="http://schemas.microsoft.com/office/drawing/2014/main" id="{E28F42E9-6F97-6EE4-BF96-F05BAAA45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94586-378A-D69F-505A-F9E84843FCD3}"/>
              </a:ext>
            </a:extLst>
          </p:cNvPr>
          <p:cNvSpPr>
            <a:spLocks noGrp="1"/>
          </p:cNvSpPr>
          <p:nvPr>
            <p:ph type="dt" sz="half" idx="10"/>
          </p:nvPr>
        </p:nvSpPr>
        <p:spPr/>
        <p:txBody>
          <a:bodyPr/>
          <a:lstStyle/>
          <a:p>
            <a:fld id="{BD34BBD8-040C-4049-9862-561DABD5367A}" type="datetime1">
              <a:rPr lang="en-IN" smtClean="0"/>
              <a:t>30-11-2025</a:t>
            </a:fld>
            <a:endParaRPr lang="en-IN" dirty="0"/>
          </a:p>
        </p:txBody>
      </p:sp>
      <p:sp>
        <p:nvSpPr>
          <p:cNvPr id="6" name="Footer Placeholder 5">
            <a:extLst>
              <a:ext uri="{FF2B5EF4-FFF2-40B4-BE49-F238E27FC236}">
                <a16:creationId xmlns:a16="http://schemas.microsoft.com/office/drawing/2014/main" id="{5BB89F97-61B3-2EDE-11A4-81F52A6F1984}"/>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68FFEF8F-EBC5-40A7-1E35-4B8790009005}"/>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990348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312EDC-7A4A-8F4C-A6BE-188AFCE81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376A02-5630-F3EC-181A-D93597B58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3A39D0-41F6-9C51-6AE7-6159202F5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2AC51F-A540-4D49-B159-54219C4E2406}" type="datetime1">
              <a:rPr lang="en-IN" smtClean="0"/>
              <a:t>30-11-2025</a:t>
            </a:fld>
            <a:endParaRPr lang="en-IN" dirty="0"/>
          </a:p>
        </p:txBody>
      </p:sp>
      <p:sp>
        <p:nvSpPr>
          <p:cNvPr id="5" name="Footer Placeholder 4">
            <a:extLst>
              <a:ext uri="{FF2B5EF4-FFF2-40B4-BE49-F238E27FC236}">
                <a16:creationId xmlns:a16="http://schemas.microsoft.com/office/drawing/2014/main" id="{9BB3D873-F910-7398-890A-986A61601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4EDE01D8-E348-FADD-6672-49DC456D6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4B6295-80BB-4FCB-92B1-AA444A4CA137}" type="slidenum">
              <a:rPr lang="en-IN" smtClean="0"/>
              <a:t>‹#›</a:t>
            </a:fld>
            <a:endParaRPr lang="en-IN" dirty="0"/>
          </a:p>
        </p:txBody>
      </p:sp>
    </p:spTree>
    <p:extLst>
      <p:ext uri="{BB962C8B-B14F-4D97-AF65-F5344CB8AC3E}">
        <p14:creationId xmlns:p14="http://schemas.microsoft.com/office/powerpoint/2010/main" val="361901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437075"/>
            <a:ext cx="9144000" cy="2386806"/>
          </a:xfrm>
        </p:spPr>
        <p:txBody>
          <a:bodyPr>
            <a:noAutofit/>
          </a:bodyPr>
          <a:lstStyle/>
          <a:p>
            <a:pPr>
              <a:lnSpc>
                <a:spcPct val="100000"/>
              </a:lnSpc>
            </a:pPr>
            <a:r>
              <a:rPr lang="en-US" sz="4000" b="1" dirty="0">
                <a:latin typeface="Calibri" panose="020F0502020204030204" pitchFamily="34" charset="0"/>
                <a:ea typeface="Calibri" panose="020F0502020204030204" pitchFamily="34" charset="0"/>
                <a:cs typeface="Calibri" panose="020F0502020204030204" pitchFamily="34" charset="0"/>
              </a:rPr>
              <a:t>UCF439</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 Capstone Project</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Medical Examiner</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Group No 155</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DBFC081-0CC6-CB98-A616-B7E07BF78196}"/>
              </a:ext>
            </a:extLst>
          </p:cNvPr>
          <p:cNvSpPr>
            <a:spLocks noGrp="1"/>
          </p:cNvSpPr>
          <p:nvPr>
            <p:ph type="subTitle" idx="1"/>
          </p:nvPr>
        </p:nvSpPr>
        <p:spPr>
          <a:xfrm>
            <a:off x="178552" y="3764699"/>
            <a:ext cx="7265957" cy="2932995"/>
          </a:xfrm>
        </p:spPr>
        <p:txBody>
          <a:bodyPr/>
          <a:lstStyle/>
          <a:p>
            <a:pPr algn="l"/>
            <a:r>
              <a:rPr lang="en-GB" b="1" dirty="0">
                <a:latin typeface="Calibri" panose="020F0502020204030204" pitchFamily="34" charset="0"/>
                <a:ea typeface="Calibri" panose="020F0502020204030204" pitchFamily="34" charset="0"/>
                <a:cs typeface="Calibri" panose="020F0502020204030204" pitchFamily="34" charset="0"/>
              </a:rPr>
              <a:t>Supervisor’s name</a:t>
            </a:r>
            <a:r>
              <a:rPr lang="en-GB" dirty="0">
                <a:latin typeface="Calibri" panose="020F0502020204030204" pitchFamily="34" charset="0"/>
                <a:ea typeface="Calibri" panose="020F0502020204030204" pitchFamily="34" charset="0"/>
                <a:cs typeface="Calibri" panose="020F0502020204030204" pitchFamily="34" charset="0"/>
              </a:rPr>
              <a:t> : Sanjay Kumar </a:t>
            </a:r>
          </a:p>
          <a:p>
            <a:pPr algn="l"/>
            <a:r>
              <a:rPr lang="en-US" sz="2400" b="1" dirty="0">
                <a:latin typeface="Calibri" panose="020F0502020204030204" pitchFamily="34" charset="0"/>
                <a:ea typeface="Calibri" panose="020F0502020204030204" pitchFamily="34" charset="0"/>
                <a:cs typeface="Calibri" panose="020F0502020204030204" pitchFamily="34" charset="0"/>
              </a:rPr>
              <a:t>Supervisor’s Email</a:t>
            </a:r>
            <a:r>
              <a:rPr lang="en-US" sz="2400" dirty="0">
                <a:latin typeface="Calibri" panose="020F0502020204030204" pitchFamily="34" charset="0"/>
                <a:ea typeface="Calibri" panose="020F0502020204030204" pitchFamily="34" charset="0"/>
                <a:cs typeface="Calibri" panose="020F0502020204030204" pitchFamily="34" charset="0"/>
              </a:rPr>
              <a:t>: s</a:t>
            </a:r>
            <a:r>
              <a:rPr lang="en-US" dirty="0">
                <a:latin typeface="Calibri" panose="020F0502020204030204" pitchFamily="34" charset="0"/>
                <a:ea typeface="Calibri" panose="020F0502020204030204" pitchFamily="34" charset="0"/>
                <a:cs typeface="Calibri" panose="020F0502020204030204" pitchFamily="34" charset="0"/>
              </a:rPr>
              <a:t>anjay.kumar@dituniversity.edu.in</a:t>
            </a:r>
            <a:endParaRPr lang="en-GB"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1" name="TextBox 10">
            <a:extLst>
              <a:ext uri="{FF2B5EF4-FFF2-40B4-BE49-F238E27FC236}">
                <a16:creationId xmlns:a16="http://schemas.microsoft.com/office/drawing/2014/main" id="{A61597F3-8092-3A58-9EE8-587C4AAEDF85}"/>
              </a:ext>
            </a:extLst>
          </p:cNvPr>
          <p:cNvSpPr txBox="1"/>
          <p:nvPr/>
        </p:nvSpPr>
        <p:spPr>
          <a:xfrm>
            <a:off x="8475288" y="3697114"/>
            <a:ext cx="4652343" cy="1938992"/>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Student’s name</a:t>
            </a:r>
            <a:r>
              <a:rPr lang="en-US" sz="2400" dirty="0">
                <a:latin typeface="Calibri" panose="020F0502020204030204" pitchFamily="34" charset="0"/>
                <a:ea typeface="Calibri" panose="020F0502020204030204" pitchFamily="34" charset="0"/>
                <a:cs typeface="Calibri" panose="020F0502020204030204" pitchFamily="34" charset="0"/>
              </a:rPr>
              <a:t>: Deepak</a:t>
            </a:r>
          </a:p>
          <a:p>
            <a:r>
              <a:rPr lang="en-US" sz="2400" dirty="0">
                <a:latin typeface="Calibri" panose="020F0502020204030204" pitchFamily="34" charset="0"/>
                <a:ea typeface="Calibri" panose="020F0502020204030204" pitchFamily="34" charset="0"/>
                <a:cs typeface="Calibri" panose="020F0502020204030204" pitchFamily="34" charset="0"/>
              </a:rPr>
              <a:t>SAP IDs: 1000014934</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Student’s name</a:t>
            </a:r>
            <a:r>
              <a:rPr lang="en-US" sz="2400" dirty="0">
                <a:latin typeface="Calibri" panose="020F0502020204030204" pitchFamily="34" charset="0"/>
                <a:ea typeface="Calibri" panose="020F0502020204030204" pitchFamily="34" charset="0"/>
                <a:cs typeface="Calibri" panose="020F0502020204030204" pitchFamily="34" charset="0"/>
              </a:rPr>
              <a:t>: Nilay Singh</a:t>
            </a:r>
          </a:p>
          <a:p>
            <a:r>
              <a:rPr lang="en-US" sz="2400" dirty="0">
                <a:latin typeface="Calibri" panose="020F0502020204030204" pitchFamily="34" charset="0"/>
                <a:ea typeface="Calibri" panose="020F0502020204030204" pitchFamily="34" charset="0"/>
                <a:cs typeface="Calibri" panose="020F0502020204030204" pitchFamily="34" charset="0"/>
              </a:rPr>
              <a:t>SAP IDs : 100001490</a:t>
            </a:r>
          </a:p>
        </p:txBody>
      </p:sp>
    </p:spTree>
    <p:extLst>
      <p:ext uri="{BB962C8B-B14F-4D97-AF65-F5344CB8AC3E}">
        <p14:creationId xmlns:p14="http://schemas.microsoft.com/office/powerpoint/2010/main" val="56775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Model Architecture</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10</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pic>
        <p:nvPicPr>
          <p:cNvPr id="4" name="Picture 3">
            <a:extLst>
              <a:ext uri="{FF2B5EF4-FFF2-40B4-BE49-F238E27FC236}">
                <a16:creationId xmlns:a16="http://schemas.microsoft.com/office/drawing/2014/main" id="{0B92106B-1DE4-D747-BD13-65F695823F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1154"/>
          <a:stretch/>
        </p:blipFill>
        <p:spPr>
          <a:xfrm>
            <a:off x="1838016" y="1134407"/>
            <a:ext cx="4628008" cy="4495955"/>
          </a:xfrm>
          <a:prstGeom prst="rect">
            <a:avLst/>
          </a:prstGeom>
        </p:spPr>
      </p:pic>
      <p:pic>
        <p:nvPicPr>
          <p:cNvPr id="8" name="Picture 7">
            <a:extLst>
              <a:ext uri="{FF2B5EF4-FFF2-40B4-BE49-F238E27FC236}">
                <a16:creationId xmlns:a16="http://schemas.microsoft.com/office/drawing/2014/main" id="{1226C276-9FA2-ECBB-4D82-33C8431D4D1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0000"/>
          <a:stretch/>
        </p:blipFill>
        <p:spPr>
          <a:xfrm>
            <a:off x="6561561" y="1102658"/>
            <a:ext cx="4455816" cy="4524206"/>
          </a:xfrm>
          <a:prstGeom prst="rect">
            <a:avLst/>
          </a:prstGeom>
        </p:spPr>
      </p:pic>
    </p:spTree>
    <p:extLst>
      <p:ext uri="{BB962C8B-B14F-4D97-AF65-F5344CB8AC3E}">
        <p14:creationId xmlns:p14="http://schemas.microsoft.com/office/powerpoint/2010/main" val="203344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11</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423372" y="1066251"/>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21" name="Title 1">
            <a:extLst>
              <a:ext uri="{FF2B5EF4-FFF2-40B4-BE49-F238E27FC236}">
                <a16:creationId xmlns:a16="http://schemas.microsoft.com/office/drawing/2014/main" id="{E3D88267-DD71-A03D-5FEA-27838CD52087}"/>
              </a:ext>
            </a:extLst>
          </p:cNvPr>
          <p:cNvSpPr txBox="1">
            <a:spLocks/>
          </p:cNvSpPr>
          <p:nvPr/>
        </p:nvSpPr>
        <p:spPr>
          <a:xfrm>
            <a:off x="1003788" y="108454"/>
            <a:ext cx="10260624" cy="9595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t>Evaluating performance measure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181749-E34F-7C01-4A49-12734561EC26}"/>
                  </a:ext>
                </a:extLst>
              </p:cNvPr>
              <p:cNvSpPr txBox="1"/>
              <p:nvPr/>
            </p:nvSpPr>
            <p:spPr>
              <a:xfrm>
                <a:off x="766762" y="1549477"/>
                <a:ext cx="5934075" cy="876843"/>
              </a:xfrm>
              <a:prstGeom prst="rect">
                <a:avLst/>
              </a:prstGeom>
              <a:noFill/>
            </p:spPr>
            <p:txBody>
              <a:bodyPr wrap="square" rtlCol="0">
                <a:spAutoFit/>
              </a:bodyPr>
              <a:lstStyle/>
              <a:p>
                <a:r>
                  <a:rPr lang="en-IN" sz="3200" dirty="0"/>
                  <a:t>Accuracy =  </a:t>
                </a:r>
                <a14:m>
                  <m:oMath xmlns:m="http://schemas.openxmlformats.org/officeDocument/2006/math">
                    <m:f>
                      <m:fPr>
                        <m:ctrlPr>
                          <a:rPr lang="en-IN" sz="3200" i="1" smtClean="0">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a14:m>
                <a:endParaRPr lang="en-IN" sz="3200" dirty="0"/>
              </a:p>
            </p:txBody>
          </p:sp>
        </mc:Choice>
        <mc:Fallback xmlns="">
          <p:sp>
            <p:nvSpPr>
              <p:cNvPr id="22" name="TextBox 21">
                <a:extLst>
                  <a:ext uri="{FF2B5EF4-FFF2-40B4-BE49-F238E27FC236}">
                    <a16:creationId xmlns:a16="http://schemas.microsoft.com/office/drawing/2014/main" id="{75181749-E34F-7C01-4A49-12734561EC26}"/>
                  </a:ext>
                </a:extLst>
              </p:cNvPr>
              <p:cNvSpPr txBox="1">
                <a:spLocks noRot="1" noChangeAspect="1" noMove="1" noResize="1" noEditPoints="1" noAdjustHandles="1" noChangeArrowheads="1" noChangeShapeType="1" noTextEdit="1"/>
              </p:cNvSpPr>
              <p:nvPr/>
            </p:nvSpPr>
            <p:spPr>
              <a:xfrm>
                <a:off x="766762" y="1549477"/>
                <a:ext cx="5934075" cy="876843"/>
              </a:xfrm>
              <a:prstGeom prst="rect">
                <a:avLst/>
              </a:prstGeom>
              <a:blipFill>
                <a:blip r:embed="rId5"/>
                <a:stretch>
                  <a:fillRect l="-2672" b="-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72351C-F873-7472-7192-E3AD3A8E9FB8}"/>
                  </a:ext>
                </a:extLst>
              </p:cNvPr>
              <p:cNvSpPr txBox="1"/>
              <p:nvPr/>
            </p:nvSpPr>
            <p:spPr>
              <a:xfrm>
                <a:off x="6262687" y="2630599"/>
                <a:ext cx="5219700" cy="1117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m:oMathPara>
                </a14:m>
                <a:endParaRPr lang="en-IN" sz="3200" dirty="0"/>
              </a:p>
            </p:txBody>
          </p:sp>
        </mc:Choice>
        <mc:Fallback xmlns="">
          <p:sp>
            <p:nvSpPr>
              <p:cNvPr id="23" name="TextBox 22">
                <a:extLst>
                  <a:ext uri="{FF2B5EF4-FFF2-40B4-BE49-F238E27FC236}">
                    <a16:creationId xmlns:a16="http://schemas.microsoft.com/office/drawing/2014/main" id="{EE72351C-F873-7472-7192-E3AD3A8E9FB8}"/>
                  </a:ext>
                </a:extLst>
              </p:cNvPr>
              <p:cNvSpPr txBox="1">
                <a:spLocks noRot="1" noChangeAspect="1" noMove="1" noResize="1" noEditPoints="1" noAdjustHandles="1" noChangeArrowheads="1" noChangeShapeType="1" noTextEdit="1"/>
              </p:cNvSpPr>
              <p:nvPr/>
            </p:nvSpPr>
            <p:spPr>
              <a:xfrm>
                <a:off x="6262687" y="2630599"/>
                <a:ext cx="5219700" cy="111767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F72C45B-FBC2-A5E1-171B-4AB5949D2270}"/>
                  </a:ext>
                </a:extLst>
              </p:cNvPr>
              <p:cNvSpPr txBox="1"/>
              <p:nvPr/>
            </p:nvSpPr>
            <p:spPr>
              <a:xfrm>
                <a:off x="6781955" y="5151192"/>
                <a:ext cx="4410075" cy="1117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m:oMathPara>
                </a14:m>
                <a:endParaRPr lang="en-IN" sz="3200" dirty="0"/>
              </a:p>
            </p:txBody>
          </p:sp>
        </mc:Choice>
        <mc:Fallback xmlns="">
          <p:sp>
            <p:nvSpPr>
              <p:cNvPr id="24" name="TextBox 23">
                <a:extLst>
                  <a:ext uri="{FF2B5EF4-FFF2-40B4-BE49-F238E27FC236}">
                    <a16:creationId xmlns:a16="http://schemas.microsoft.com/office/drawing/2014/main" id="{CF72C45B-FBC2-A5E1-171B-4AB5949D2270}"/>
                  </a:ext>
                </a:extLst>
              </p:cNvPr>
              <p:cNvSpPr txBox="1">
                <a:spLocks noRot="1" noChangeAspect="1" noMove="1" noResize="1" noEditPoints="1" noAdjustHandles="1" noChangeArrowheads="1" noChangeShapeType="1" noTextEdit="1"/>
              </p:cNvSpPr>
              <p:nvPr/>
            </p:nvSpPr>
            <p:spPr>
              <a:xfrm>
                <a:off x="6781955" y="5151192"/>
                <a:ext cx="4410075" cy="111767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E35A8F-AD1A-E28C-F7FC-C154EDDBC3A6}"/>
                  </a:ext>
                </a:extLst>
              </p:cNvPr>
              <p:cNvSpPr txBox="1"/>
              <p:nvPr/>
            </p:nvSpPr>
            <p:spPr>
              <a:xfrm>
                <a:off x="766762" y="4187689"/>
                <a:ext cx="6838950" cy="876843"/>
              </a:xfrm>
              <a:prstGeom prst="rect">
                <a:avLst/>
              </a:prstGeom>
              <a:noFill/>
            </p:spPr>
            <p:txBody>
              <a:bodyPr wrap="square" rtlCol="0">
                <a:spAutoFit/>
              </a:bodyPr>
              <a:lstStyle/>
              <a:p>
                <a:r>
                  <a:rPr lang="en-IN" sz="3200" dirty="0">
                    <a:effectLst/>
                    <a:latin typeface="Times New Roman" panose="02020603050405020304" pitchFamily="18" charset="0"/>
                    <a:ea typeface="SimSun" panose="02010600030101010101" pitchFamily="2" charset="-122"/>
                  </a:rPr>
                  <a:t> </a:t>
                </a:r>
                <a14:m>
                  <m:oMath xmlns:m="http://schemas.openxmlformats.org/officeDocument/2006/math">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1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𝑆𝑐𝑜𝑟𝑒</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=2 × </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a14:m>
                <a:endParaRPr lang="en-IN" sz="3200" dirty="0"/>
              </a:p>
            </p:txBody>
          </p:sp>
        </mc:Choice>
        <mc:Fallback xmlns="">
          <p:sp>
            <p:nvSpPr>
              <p:cNvPr id="25" name="TextBox 24">
                <a:extLst>
                  <a:ext uri="{FF2B5EF4-FFF2-40B4-BE49-F238E27FC236}">
                    <a16:creationId xmlns:a16="http://schemas.microsoft.com/office/drawing/2014/main" id="{71E35A8F-AD1A-E28C-F7FC-C154EDDBC3A6}"/>
                  </a:ext>
                </a:extLst>
              </p:cNvPr>
              <p:cNvSpPr txBox="1">
                <a:spLocks noRot="1" noChangeAspect="1" noMove="1" noResize="1" noEditPoints="1" noAdjustHandles="1" noChangeArrowheads="1" noChangeShapeType="1" noTextEdit="1"/>
              </p:cNvSpPr>
              <p:nvPr/>
            </p:nvSpPr>
            <p:spPr>
              <a:xfrm>
                <a:off x="766762" y="4187689"/>
                <a:ext cx="6838950" cy="876843"/>
              </a:xfrm>
              <a:prstGeom prst="rect">
                <a:avLst/>
              </a:prstGeom>
              <a:blipFill>
                <a:blip r:embed="rId8"/>
                <a:stretch>
                  <a:fillRect/>
                </a:stretch>
              </a:blipFill>
            </p:spPr>
            <p:txBody>
              <a:bodyPr/>
              <a:lstStyle/>
              <a:p>
                <a:r>
                  <a:rPr lang="en-IN">
                    <a:noFill/>
                  </a:rPr>
                  <a:t> </a:t>
                </a:r>
              </a:p>
            </p:txBody>
          </p:sp>
        </mc:Fallback>
      </mc:AlternateContent>
      <p:graphicFrame>
        <p:nvGraphicFramePr>
          <p:cNvPr id="26" name="Table 3">
            <a:extLst>
              <a:ext uri="{FF2B5EF4-FFF2-40B4-BE49-F238E27FC236}">
                <a16:creationId xmlns:a16="http://schemas.microsoft.com/office/drawing/2014/main" id="{FF8E2521-31D2-C643-0041-2FE7239FC93E}"/>
              </a:ext>
            </a:extLst>
          </p:cNvPr>
          <p:cNvGraphicFramePr>
            <a:graphicFrameLocks noGrp="1"/>
          </p:cNvGraphicFramePr>
          <p:nvPr>
            <p:extLst>
              <p:ext uri="{D42A27DB-BD31-4B8C-83A1-F6EECF244321}">
                <p14:modId xmlns:p14="http://schemas.microsoft.com/office/powerpoint/2010/main" val="3000107662"/>
              </p:ext>
            </p:extLst>
          </p:nvPr>
        </p:nvGraphicFramePr>
        <p:xfrm>
          <a:off x="8187837" y="1654957"/>
          <a:ext cx="1458267" cy="370840"/>
        </p:xfrm>
        <a:graphic>
          <a:graphicData uri="http://schemas.openxmlformats.org/drawingml/2006/table">
            <a:tbl>
              <a:tblPr firstRow="1" bandRow="1">
                <a:tableStyleId>{5C22544A-7EE6-4342-B048-85BDC9FD1C3A}</a:tableStyleId>
              </a:tblPr>
              <a:tblGrid>
                <a:gridCol w="1458267">
                  <a:extLst>
                    <a:ext uri="{9D8B030D-6E8A-4147-A177-3AD203B41FA5}">
                      <a16:colId xmlns:a16="http://schemas.microsoft.com/office/drawing/2014/main" val="1199052826"/>
                    </a:ext>
                  </a:extLst>
                </a:gridCol>
              </a:tblGrid>
              <a:tr h="370840">
                <a:tc>
                  <a:txBody>
                    <a:bodyPr/>
                    <a:lstStyle/>
                    <a:p>
                      <a:r>
                        <a:rPr lang="en-IN" dirty="0"/>
                        <a:t>Equation  1</a:t>
                      </a:r>
                    </a:p>
                  </a:txBody>
                  <a:tcPr/>
                </a:tc>
                <a:extLst>
                  <a:ext uri="{0D108BD9-81ED-4DB2-BD59-A6C34878D82A}">
                    <a16:rowId xmlns:a16="http://schemas.microsoft.com/office/drawing/2014/main" val="1802080802"/>
                  </a:ext>
                </a:extLst>
              </a:tr>
            </a:tbl>
          </a:graphicData>
        </a:graphic>
      </p:graphicFrame>
      <p:graphicFrame>
        <p:nvGraphicFramePr>
          <p:cNvPr id="27" name="Table 26">
            <a:extLst>
              <a:ext uri="{FF2B5EF4-FFF2-40B4-BE49-F238E27FC236}">
                <a16:creationId xmlns:a16="http://schemas.microsoft.com/office/drawing/2014/main" id="{8E4C104F-33DF-21FB-91C4-15CD5CD7ECC5}"/>
              </a:ext>
            </a:extLst>
          </p:cNvPr>
          <p:cNvGraphicFramePr>
            <a:graphicFrameLocks noGrp="1"/>
          </p:cNvGraphicFramePr>
          <p:nvPr>
            <p:extLst>
              <p:ext uri="{D42A27DB-BD31-4B8C-83A1-F6EECF244321}">
                <p14:modId xmlns:p14="http://schemas.microsoft.com/office/powerpoint/2010/main" val="4143686094"/>
              </p:ext>
            </p:extLst>
          </p:nvPr>
        </p:nvGraphicFramePr>
        <p:xfrm>
          <a:off x="4453931" y="5606329"/>
          <a:ext cx="1436916" cy="370840"/>
        </p:xfrm>
        <a:graphic>
          <a:graphicData uri="http://schemas.openxmlformats.org/drawingml/2006/table">
            <a:tbl>
              <a:tblPr firstRow="1" bandRow="1">
                <a:tableStyleId>{5C22544A-7EE6-4342-B048-85BDC9FD1C3A}</a:tableStyleId>
              </a:tblPr>
              <a:tblGrid>
                <a:gridCol w="1436916">
                  <a:extLst>
                    <a:ext uri="{9D8B030D-6E8A-4147-A177-3AD203B41FA5}">
                      <a16:colId xmlns:a16="http://schemas.microsoft.com/office/drawing/2014/main" val="1199052826"/>
                    </a:ext>
                  </a:extLst>
                </a:gridCol>
              </a:tblGrid>
              <a:tr h="370840">
                <a:tc>
                  <a:txBody>
                    <a:bodyPr/>
                    <a:lstStyle/>
                    <a:p>
                      <a:r>
                        <a:rPr lang="en-IN" dirty="0"/>
                        <a:t>Equation  4</a:t>
                      </a:r>
                    </a:p>
                  </a:txBody>
                  <a:tcPr/>
                </a:tc>
                <a:extLst>
                  <a:ext uri="{0D108BD9-81ED-4DB2-BD59-A6C34878D82A}">
                    <a16:rowId xmlns:a16="http://schemas.microsoft.com/office/drawing/2014/main" val="1802080802"/>
                  </a:ext>
                </a:extLst>
              </a:tr>
            </a:tbl>
          </a:graphicData>
        </a:graphic>
      </p:graphicFrame>
      <p:graphicFrame>
        <p:nvGraphicFramePr>
          <p:cNvPr id="28" name="Table 3">
            <a:extLst>
              <a:ext uri="{FF2B5EF4-FFF2-40B4-BE49-F238E27FC236}">
                <a16:creationId xmlns:a16="http://schemas.microsoft.com/office/drawing/2014/main" id="{ACA99ACF-1E69-D18C-E7E8-DA557EA093DA}"/>
              </a:ext>
            </a:extLst>
          </p:cNvPr>
          <p:cNvGraphicFramePr>
            <a:graphicFrameLocks noGrp="1"/>
          </p:cNvGraphicFramePr>
          <p:nvPr>
            <p:extLst>
              <p:ext uri="{D42A27DB-BD31-4B8C-83A1-F6EECF244321}">
                <p14:modId xmlns:p14="http://schemas.microsoft.com/office/powerpoint/2010/main" val="2989805330"/>
              </p:ext>
            </p:extLst>
          </p:nvPr>
        </p:nvGraphicFramePr>
        <p:xfrm>
          <a:off x="8986993" y="4453699"/>
          <a:ext cx="1449475" cy="370840"/>
        </p:xfrm>
        <a:graphic>
          <a:graphicData uri="http://schemas.openxmlformats.org/drawingml/2006/table">
            <a:tbl>
              <a:tblPr firstRow="1" bandRow="1">
                <a:tableStyleId>{5C22544A-7EE6-4342-B048-85BDC9FD1C3A}</a:tableStyleId>
              </a:tblPr>
              <a:tblGrid>
                <a:gridCol w="1449475">
                  <a:extLst>
                    <a:ext uri="{9D8B030D-6E8A-4147-A177-3AD203B41FA5}">
                      <a16:colId xmlns:a16="http://schemas.microsoft.com/office/drawing/2014/main" val="1199052826"/>
                    </a:ext>
                  </a:extLst>
                </a:gridCol>
              </a:tblGrid>
              <a:tr h="370840">
                <a:tc>
                  <a:txBody>
                    <a:bodyPr/>
                    <a:lstStyle/>
                    <a:p>
                      <a:r>
                        <a:rPr lang="en-IN" dirty="0"/>
                        <a:t>Equation  3</a:t>
                      </a:r>
                    </a:p>
                  </a:txBody>
                  <a:tcPr/>
                </a:tc>
                <a:extLst>
                  <a:ext uri="{0D108BD9-81ED-4DB2-BD59-A6C34878D82A}">
                    <a16:rowId xmlns:a16="http://schemas.microsoft.com/office/drawing/2014/main" val="1802080802"/>
                  </a:ext>
                </a:extLst>
              </a:tr>
            </a:tbl>
          </a:graphicData>
        </a:graphic>
      </p:graphicFrame>
      <p:graphicFrame>
        <p:nvGraphicFramePr>
          <p:cNvPr id="29" name="Table 3">
            <a:extLst>
              <a:ext uri="{FF2B5EF4-FFF2-40B4-BE49-F238E27FC236}">
                <a16:creationId xmlns:a16="http://schemas.microsoft.com/office/drawing/2014/main" id="{34A18CD7-F8FC-C796-C67D-F4C2D1383880}"/>
              </a:ext>
            </a:extLst>
          </p:cNvPr>
          <p:cNvGraphicFramePr>
            <a:graphicFrameLocks noGrp="1"/>
          </p:cNvGraphicFramePr>
          <p:nvPr>
            <p:extLst>
              <p:ext uri="{D42A27DB-BD31-4B8C-83A1-F6EECF244321}">
                <p14:modId xmlns:p14="http://schemas.microsoft.com/office/powerpoint/2010/main" val="2032119348"/>
              </p:ext>
            </p:extLst>
          </p:nvPr>
        </p:nvGraphicFramePr>
        <p:xfrm>
          <a:off x="4330838" y="3039495"/>
          <a:ext cx="1436916" cy="370840"/>
        </p:xfrm>
        <a:graphic>
          <a:graphicData uri="http://schemas.openxmlformats.org/drawingml/2006/table">
            <a:tbl>
              <a:tblPr firstRow="1" bandRow="1">
                <a:tableStyleId>{5C22544A-7EE6-4342-B048-85BDC9FD1C3A}</a:tableStyleId>
              </a:tblPr>
              <a:tblGrid>
                <a:gridCol w="1436916">
                  <a:extLst>
                    <a:ext uri="{9D8B030D-6E8A-4147-A177-3AD203B41FA5}">
                      <a16:colId xmlns:a16="http://schemas.microsoft.com/office/drawing/2014/main" val="1199052826"/>
                    </a:ext>
                  </a:extLst>
                </a:gridCol>
              </a:tblGrid>
              <a:tr h="370840">
                <a:tc>
                  <a:txBody>
                    <a:bodyPr/>
                    <a:lstStyle/>
                    <a:p>
                      <a:r>
                        <a:rPr lang="en-IN" dirty="0"/>
                        <a:t>Equation  2</a:t>
                      </a:r>
                    </a:p>
                  </a:txBody>
                  <a:tcPr/>
                </a:tc>
                <a:extLst>
                  <a:ext uri="{0D108BD9-81ED-4DB2-BD59-A6C34878D82A}">
                    <a16:rowId xmlns:a16="http://schemas.microsoft.com/office/drawing/2014/main" val="1802080802"/>
                  </a:ext>
                </a:extLst>
              </a:tr>
            </a:tbl>
          </a:graphicData>
        </a:graphic>
      </p:graphicFrame>
    </p:spTree>
    <p:extLst>
      <p:ext uri="{BB962C8B-B14F-4D97-AF65-F5344CB8AC3E}">
        <p14:creationId xmlns:p14="http://schemas.microsoft.com/office/powerpoint/2010/main" val="320246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12</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423372" y="1066251"/>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21" name="Title 1">
            <a:extLst>
              <a:ext uri="{FF2B5EF4-FFF2-40B4-BE49-F238E27FC236}">
                <a16:creationId xmlns:a16="http://schemas.microsoft.com/office/drawing/2014/main" id="{E3D88267-DD71-A03D-5FEA-27838CD52087}"/>
              </a:ext>
            </a:extLst>
          </p:cNvPr>
          <p:cNvSpPr txBox="1">
            <a:spLocks/>
          </p:cNvSpPr>
          <p:nvPr/>
        </p:nvSpPr>
        <p:spPr>
          <a:xfrm>
            <a:off x="1003788" y="108454"/>
            <a:ext cx="10260624" cy="9595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t>OUR Result</a:t>
            </a:r>
          </a:p>
        </p:txBody>
      </p:sp>
      <p:pic>
        <p:nvPicPr>
          <p:cNvPr id="2" name="Picture 1">
            <a:extLst>
              <a:ext uri="{FF2B5EF4-FFF2-40B4-BE49-F238E27FC236}">
                <a16:creationId xmlns:a16="http://schemas.microsoft.com/office/drawing/2014/main" id="{FEEECB45-9228-D78F-D610-CF86EA2CAB8D}"/>
              </a:ext>
            </a:extLst>
          </p:cNvPr>
          <p:cNvPicPr>
            <a:picLocks noChangeAspect="1"/>
          </p:cNvPicPr>
          <p:nvPr/>
        </p:nvPicPr>
        <p:blipFill>
          <a:blip r:embed="rId5"/>
          <a:stretch>
            <a:fillRect/>
          </a:stretch>
        </p:blipFill>
        <p:spPr>
          <a:xfrm>
            <a:off x="763201" y="1477037"/>
            <a:ext cx="3876214" cy="1890838"/>
          </a:xfrm>
          <a:prstGeom prst="rect">
            <a:avLst/>
          </a:prstGeom>
        </p:spPr>
      </p:pic>
      <p:pic>
        <p:nvPicPr>
          <p:cNvPr id="8" name="Picture 7">
            <a:extLst>
              <a:ext uri="{FF2B5EF4-FFF2-40B4-BE49-F238E27FC236}">
                <a16:creationId xmlns:a16="http://schemas.microsoft.com/office/drawing/2014/main" id="{2AA3E3AD-A3DE-AF42-5802-631709C39580}"/>
              </a:ext>
            </a:extLst>
          </p:cNvPr>
          <p:cNvPicPr>
            <a:picLocks noChangeAspect="1"/>
          </p:cNvPicPr>
          <p:nvPr/>
        </p:nvPicPr>
        <p:blipFill>
          <a:blip r:embed="rId6"/>
          <a:stretch>
            <a:fillRect/>
          </a:stretch>
        </p:blipFill>
        <p:spPr>
          <a:xfrm>
            <a:off x="4713911" y="1497872"/>
            <a:ext cx="3275824" cy="1849167"/>
          </a:xfrm>
          <a:prstGeom prst="rect">
            <a:avLst/>
          </a:prstGeom>
        </p:spPr>
      </p:pic>
      <p:pic>
        <p:nvPicPr>
          <p:cNvPr id="11" name="Picture 10">
            <a:extLst>
              <a:ext uri="{FF2B5EF4-FFF2-40B4-BE49-F238E27FC236}">
                <a16:creationId xmlns:a16="http://schemas.microsoft.com/office/drawing/2014/main" id="{8133460F-95EF-880B-A5B4-BDA7BEA23460}"/>
              </a:ext>
            </a:extLst>
          </p:cNvPr>
          <p:cNvPicPr>
            <a:picLocks noChangeAspect="1"/>
          </p:cNvPicPr>
          <p:nvPr/>
        </p:nvPicPr>
        <p:blipFill>
          <a:blip r:embed="rId7"/>
          <a:stretch>
            <a:fillRect/>
          </a:stretch>
        </p:blipFill>
        <p:spPr>
          <a:xfrm>
            <a:off x="4740020" y="3896911"/>
            <a:ext cx="6985017" cy="1780783"/>
          </a:xfrm>
          <a:prstGeom prst="rect">
            <a:avLst/>
          </a:prstGeom>
        </p:spPr>
      </p:pic>
      <p:pic>
        <p:nvPicPr>
          <p:cNvPr id="13" name="Picture 12">
            <a:extLst>
              <a:ext uri="{FF2B5EF4-FFF2-40B4-BE49-F238E27FC236}">
                <a16:creationId xmlns:a16="http://schemas.microsoft.com/office/drawing/2014/main" id="{1D459831-434D-5284-0620-2DE7DD912118}"/>
              </a:ext>
            </a:extLst>
          </p:cNvPr>
          <p:cNvPicPr>
            <a:picLocks noChangeAspect="1"/>
          </p:cNvPicPr>
          <p:nvPr/>
        </p:nvPicPr>
        <p:blipFill>
          <a:blip r:embed="rId8"/>
          <a:stretch>
            <a:fillRect/>
          </a:stretch>
        </p:blipFill>
        <p:spPr>
          <a:xfrm>
            <a:off x="8066886" y="1497872"/>
            <a:ext cx="3658153" cy="1838751"/>
          </a:xfrm>
          <a:prstGeom prst="rect">
            <a:avLst/>
          </a:prstGeom>
        </p:spPr>
      </p:pic>
      <p:pic>
        <p:nvPicPr>
          <p:cNvPr id="16" name="Picture 15">
            <a:extLst>
              <a:ext uri="{FF2B5EF4-FFF2-40B4-BE49-F238E27FC236}">
                <a16:creationId xmlns:a16="http://schemas.microsoft.com/office/drawing/2014/main" id="{73D4BC89-092B-3325-7FA7-4A74F2A6FF5E}"/>
              </a:ext>
            </a:extLst>
          </p:cNvPr>
          <p:cNvPicPr>
            <a:picLocks noChangeAspect="1"/>
          </p:cNvPicPr>
          <p:nvPr/>
        </p:nvPicPr>
        <p:blipFill>
          <a:blip r:embed="rId9"/>
          <a:stretch>
            <a:fillRect/>
          </a:stretch>
        </p:blipFill>
        <p:spPr>
          <a:xfrm>
            <a:off x="763201" y="3896911"/>
            <a:ext cx="3876214" cy="1780783"/>
          </a:xfrm>
          <a:prstGeom prst="rect">
            <a:avLst/>
          </a:prstGeom>
        </p:spPr>
      </p:pic>
    </p:spTree>
    <p:extLst>
      <p:ext uri="{BB962C8B-B14F-4D97-AF65-F5344CB8AC3E}">
        <p14:creationId xmlns:p14="http://schemas.microsoft.com/office/powerpoint/2010/main" val="253140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13</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7" name="Google Shape;402;p46">
            <a:extLst>
              <a:ext uri="{FF2B5EF4-FFF2-40B4-BE49-F238E27FC236}">
                <a16:creationId xmlns:a16="http://schemas.microsoft.com/office/drawing/2014/main" id="{C739568E-30F6-8861-2E40-89FD4CE613A9}"/>
              </a:ext>
            </a:extLst>
          </p:cNvPr>
          <p:cNvSpPr txBox="1">
            <a:spLocks/>
          </p:cNvSpPr>
          <p:nvPr/>
        </p:nvSpPr>
        <p:spPr>
          <a:xfrm>
            <a:off x="1384917" y="1477037"/>
            <a:ext cx="10129421" cy="8283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000" dirty="0">
                <a:latin typeface="Calibri" panose="020F0502020204030204" pitchFamily="34" charset="0"/>
                <a:ea typeface="Calibri" panose="020F0502020204030204" pitchFamily="34" charset="0"/>
                <a:cs typeface="Calibri" panose="020F0502020204030204" pitchFamily="34" charset="0"/>
              </a:rPr>
              <a:t>8</a:t>
            </a:r>
            <a:r>
              <a:rPr lang="en-IN" sz="4000" dirty="0">
                <a:latin typeface="Calibri" panose="020F0502020204030204" pitchFamily="34" charset="0"/>
                <a:ea typeface="Calibri" panose="020F0502020204030204" pitchFamily="34" charset="0"/>
                <a:cs typeface="Calibri" panose="020F0502020204030204" pitchFamily="34" charset="0"/>
              </a:rPr>
              <a:t> Cancer </a:t>
            </a:r>
          </a:p>
        </p:txBody>
      </p:sp>
      <p:sp>
        <p:nvSpPr>
          <p:cNvPr id="19" name="Google Shape;403;p46">
            <a:extLst>
              <a:ext uri="{FF2B5EF4-FFF2-40B4-BE49-F238E27FC236}">
                <a16:creationId xmlns:a16="http://schemas.microsoft.com/office/drawing/2014/main" id="{CBD0D129-6686-6354-EE18-E0B765DEC138}"/>
              </a:ext>
            </a:extLst>
          </p:cNvPr>
          <p:cNvSpPr txBox="1">
            <a:spLocks noGrp="1"/>
          </p:cNvSpPr>
          <p:nvPr>
            <p:ph type="subTitle" idx="1"/>
          </p:nvPr>
        </p:nvSpPr>
        <p:spPr>
          <a:xfrm>
            <a:off x="3014184" y="2349601"/>
            <a:ext cx="6576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Different type of diseases we intend to predict</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0" name="Google Shape;404;p46">
            <a:extLst>
              <a:ext uri="{FF2B5EF4-FFF2-40B4-BE49-F238E27FC236}">
                <a16:creationId xmlns:a16="http://schemas.microsoft.com/office/drawing/2014/main" id="{3CB8C6BA-83CB-EEF4-7010-697886F9C1D3}"/>
              </a:ext>
            </a:extLst>
          </p:cNvPr>
          <p:cNvSpPr txBox="1">
            <a:spLocks/>
          </p:cNvSpPr>
          <p:nvPr/>
        </p:nvSpPr>
        <p:spPr>
          <a:xfrm>
            <a:off x="3014188" y="2933181"/>
            <a:ext cx="6576000" cy="8283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latin typeface="Calibri" panose="020F0502020204030204" pitchFamily="34" charset="0"/>
                <a:ea typeface="Calibri" panose="020F0502020204030204" pitchFamily="34" charset="0"/>
                <a:cs typeface="Calibri" panose="020F0502020204030204" pitchFamily="34" charset="0"/>
              </a:rPr>
              <a:t>About 10GB</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21" name="Google Shape;405;p46">
            <a:extLst>
              <a:ext uri="{FF2B5EF4-FFF2-40B4-BE49-F238E27FC236}">
                <a16:creationId xmlns:a16="http://schemas.microsoft.com/office/drawing/2014/main" id="{691B37DF-2AFE-6B7B-12A2-D57678902152}"/>
              </a:ext>
            </a:extLst>
          </p:cNvPr>
          <p:cNvSpPr txBox="1">
            <a:spLocks/>
          </p:cNvSpPr>
          <p:nvPr/>
        </p:nvSpPr>
        <p:spPr>
          <a:xfrm>
            <a:off x="2124632" y="3888028"/>
            <a:ext cx="8355106" cy="445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400" dirty="0">
                <a:latin typeface="Calibri" panose="020F0502020204030204" pitchFamily="34" charset="0"/>
                <a:ea typeface="Calibri" panose="020F0502020204030204" pitchFamily="34" charset="0"/>
                <a:cs typeface="Calibri" panose="020F0502020204030204" pitchFamily="34" charset="0"/>
              </a:rPr>
              <a:t>Making the whole project in efficient memory space</a:t>
            </a:r>
          </a:p>
        </p:txBody>
      </p:sp>
      <p:sp>
        <p:nvSpPr>
          <p:cNvPr id="22" name="Google Shape;406;p46">
            <a:extLst>
              <a:ext uri="{FF2B5EF4-FFF2-40B4-BE49-F238E27FC236}">
                <a16:creationId xmlns:a16="http://schemas.microsoft.com/office/drawing/2014/main" id="{D61CC042-3A89-9F8C-C701-49EE5F758EDA}"/>
              </a:ext>
            </a:extLst>
          </p:cNvPr>
          <p:cNvSpPr txBox="1">
            <a:spLocks/>
          </p:cNvSpPr>
          <p:nvPr/>
        </p:nvSpPr>
        <p:spPr>
          <a:xfrm>
            <a:off x="3014186" y="4640620"/>
            <a:ext cx="6576000" cy="8283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sz="4000" dirty="0">
                <a:latin typeface="Calibri" panose="020F0502020204030204" pitchFamily="34" charset="0"/>
                <a:ea typeface="Calibri" panose="020F0502020204030204" pitchFamily="34" charset="0"/>
                <a:cs typeface="Calibri" panose="020F0502020204030204" pitchFamily="34" charset="0"/>
              </a:rPr>
              <a:t>97% / 9%</a:t>
            </a:r>
          </a:p>
        </p:txBody>
      </p:sp>
      <p:sp>
        <p:nvSpPr>
          <p:cNvPr id="23" name="Google Shape;407;p46">
            <a:extLst>
              <a:ext uri="{FF2B5EF4-FFF2-40B4-BE49-F238E27FC236}">
                <a16:creationId xmlns:a16="http://schemas.microsoft.com/office/drawing/2014/main" id="{31B361A3-D067-7A66-0FA1-1FC940C7F06C}"/>
              </a:ext>
            </a:extLst>
          </p:cNvPr>
          <p:cNvSpPr txBox="1">
            <a:spLocks/>
          </p:cNvSpPr>
          <p:nvPr/>
        </p:nvSpPr>
        <p:spPr>
          <a:xfrm>
            <a:off x="1452282" y="5334936"/>
            <a:ext cx="9879106" cy="91117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400" dirty="0">
                <a:latin typeface="Calibri" panose="020F0502020204030204" pitchFamily="34" charset="0"/>
                <a:ea typeface="Calibri" panose="020F0502020204030204" pitchFamily="34" charset="0"/>
                <a:cs typeface="Calibri" panose="020F0502020204030204" pitchFamily="34" charset="0"/>
              </a:rPr>
              <a:t>Basic sample model accuracy/loss percentage after and further trying to improve</a:t>
            </a:r>
          </a:p>
        </p:txBody>
      </p:sp>
      <p:cxnSp>
        <p:nvCxnSpPr>
          <p:cNvPr id="24" name="Google Shape;408;p46">
            <a:extLst>
              <a:ext uri="{FF2B5EF4-FFF2-40B4-BE49-F238E27FC236}">
                <a16:creationId xmlns:a16="http://schemas.microsoft.com/office/drawing/2014/main" id="{236AF81A-0881-AD1B-A3E1-F5D2878C74B3}"/>
              </a:ext>
            </a:extLst>
          </p:cNvPr>
          <p:cNvCxnSpPr/>
          <p:nvPr/>
        </p:nvCxnSpPr>
        <p:spPr>
          <a:xfrm rot="10800000" flipH="1">
            <a:off x="5246785" y="2872012"/>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5" name="Google Shape;409;p46">
            <a:extLst>
              <a:ext uri="{FF2B5EF4-FFF2-40B4-BE49-F238E27FC236}">
                <a16:creationId xmlns:a16="http://schemas.microsoft.com/office/drawing/2014/main" id="{FBA5A19A-AEB7-445A-927E-1C3A9857C4AE}"/>
              </a:ext>
            </a:extLst>
          </p:cNvPr>
          <p:cNvCxnSpPr/>
          <p:nvPr/>
        </p:nvCxnSpPr>
        <p:spPr>
          <a:xfrm rot="10800000" flipH="1">
            <a:off x="5246785" y="4380422"/>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6" name="TextBox 25">
            <a:extLst>
              <a:ext uri="{FF2B5EF4-FFF2-40B4-BE49-F238E27FC236}">
                <a16:creationId xmlns:a16="http://schemas.microsoft.com/office/drawing/2014/main" id="{7EB29634-D3C7-AB29-56C6-DBADEE40A37B}"/>
              </a:ext>
            </a:extLst>
          </p:cNvPr>
          <p:cNvSpPr txBox="1"/>
          <p:nvPr/>
        </p:nvSpPr>
        <p:spPr>
          <a:xfrm>
            <a:off x="4580965" y="120248"/>
            <a:ext cx="3843421" cy="923330"/>
          </a:xfrm>
          <a:prstGeom prst="rect">
            <a:avLst/>
          </a:prstGeom>
          <a:noFill/>
        </p:spPr>
        <p:txBody>
          <a:bodyPr wrap="square" rtlCol="0">
            <a:spAutoFit/>
          </a:bodyPr>
          <a:lstStyle/>
          <a:p>
            <a:r>
              <a:rPr lang="en-GB" sz="4400" b="1" spc="600" dirty="0">
                <a:latin typeface="Calibri" panose="020F0502020204030204" pitchFamily="34" charset="0"/>
                <a:ea typeface="Calibri" panose="020F0502020204030204" pitchFamily="34" charset="0"/>
                <a:cs typeface="Calibri" panose="020F0502020204030204" pitchFamily="34" charset="0"/>
              </a:rPr>
              <a:t>METRICS</a:t>
            </a:r>
            <a:r>
              <a:rPr lang="en-GB" sz="5400" b="1" spc="600" dirty="0"/>
              <a:t> </a:t>
            </a:r>
            <a:endParaRPr lang="en-IN" sz="5400" b="1" spc="600" dirty="0"/>
          </a:p>
        </p:txBody>
      </p:sp>
      <p:cxnSp>
        <p:nvCxnSpPr>
          <p:cNvPr id="2" name="Straight Connector 1">
            <a:extLst>
              <a:ext uri="{FF2B5EF4-FFF2-40B4-BE49-F238E27FC236}">
                <a16:creationId xmlns:a16="http://schemas.microsoft.com/office/drawing/2014/main" id="{40BE1E08-1970-259C-9A91-55C5451889FF}"/>
              </a:ext>
            </a:extLst>
          </p:cNvPr>
          <p:cNvCxnSpPr>
            <a:cxnSpLocks/>
          </p:cNvCxnSpPr>
          <p:nvPr/>
        </p:nvCxnSpPr>
        <p:spPr>
          <a:xfrm>
            <a:off x="4376791" y="1041001"/>
            <a:ext cx="306169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cxnSp>
        <p:nvCxnSpPr>
          <p:cNvPr id="3" name="Google Shape;409;p46">
            <a:extLst>
              <a:ext uri="{FF2B5EF4-FFF2-40B4-BE49-F238E27FC236}">
                <a16:creationId xmlns:a16="http://schemas.microsoft.com/office/drawing/2014/main" id="{7C189DCA-BDB0-C18B-CE0C-59BD124E0992}"/>
              </a:ext>
            </a:extLst>
          </p:cNvPr>
          <p:cNvCxnSpPr/>
          <p:nvPr/>
        </p:nvCxnSpPr>
        <p:spPr>
          <a:xfrm rot="10800000" flipH="1">
            <a:off x="5094385" y="6121476"/>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Tree>
    <p:extLst>
      <p:ext uri="{BB962C8B-B14F-4D97-AF65-F5344CB8AC3E}">
        <p14:creationId xmlns:p14="http://schemas.microsoft.com/office/powerpoint/2010/main" val="2180624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14</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TextBox 25">
            <a:extLst>
              <a:ext uri="{FF2B5EF4-FFF2-40B4-BE49-F238E27FC236}">
                <a16:creationId xmlns:a16="http://schemas.microsoft.com/office/drawing/2014/main" id="{7EB29634-D3C7-AB29-56C6-DBADEE40A37B}"/>
              </a:ext>
            </a:extLst>
          </p:cNvPr>
          <p:cNvSpPr txBox="1"/>
          <p:nvPr/>
        </p:nvSpPr>
        <p:spPr>
          <a:xfrm>
            <a:off x="3947887" y="120248"/>
            <a:ext cx="4476500" cy="707886"/>
          </a:xfrm>
          <a:prstGeom prst="rect">
            <a:avLst/>
          </a:prstGeom>
          <a:noFill/>
        </p:spPr>
        <p:txBody>
          <a:bodyPr wrap="square" rtlCol="0">
            <a:spAutoFit/>
          </a:bodyPr>
          <a:lstStyle/>
          <a:p>
            <a:r>
              <a:rPr lang="en-GB" sz="4000" b="1" spc="600" dirty="0">
                <a:latin typeface="Calibri" panose="020F0502020204030204" pitchFamily="34" charset="0"/>
                <a:ea typeface="Calibri" panose="020F0502020204030204" pitchFamily="34" charset="0"/>
                <a:cs typeface="Calibri" panose="020F0502020204030204" pitchFamily="34" charset="0"/>
              </a:rPr>
              <a:t>  Front page </a:t>
            </a:r>
            <a:endParaRPr lang="en-IN" sz="4000" b="1" spc="600" dirty="0">
              <a:latin typeface="Calibri" panose="020F0502020204030204" pitchFamily="34" charset="0"/>
              <a:ea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40BE1E08-1970-259C-9A91-55C5451889FF}"/>
              </a:ext>
            </a:extLst>
          </p:cNvPr>
          <p:cNvCxnSpPr>
            <a:cxnSpLocks/>
          </p:cNvCxnSpPr>
          <p:nvPr/>
        </p:nvCxnSpPr>
        <p:spPr>
          <a:xfrm>
            <a:off x="4386028" y="847038"/>
            <a:ext cx="306169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pic>
        <p:nvPicPr>
          <p:cNvPr id="10" name="Picture 9">
            <a:extLst>
              <a:ext uri="{FF2B5EF4-FFF2-40B4-BE49-F238E27FC236}">
                <a16:creationId xmlns:a16="http://schemas.microsoft.com/office/drawing/2014/main" id="{F26A9FF2-CF11-3DDA-3673-417E59B4ECDF}"/>
              </a:ext>
            </a:extLst>
          </p:cNvPr>
          <p:cNvPicPr>
            <a:picLocks noChangeAspect="1"/>
          </p:cNvPicPr>
          <p:nvPr/>
        </p:nvPicPr>
        <p:blipFill>
          <a:blip r:embed="rId5"/>
          <a:stretch>
            <a:fillRect/>
          </a:stretch>
        </p:blipFill>
        <p:spPr>
          <a:xfrm>
            <a:off x="1169376" y="1277237"/>
            <a:ext cx="9246577" cy="4820865"/>
          </a:xfrm>
          <a:prstGeom prst="rect">
            <a:avLst/>
          </a:prstGeom>
        </p:spPr>
      </p:pic>
    </p:spTree>
    <p:extLst>
      <p:ext uri="{BB962C8B-B14F-4D97-AF65-F5344CB8AC3E}">
        <p14:creationId xmlns:p14="http://schemas.microsoft.com/office/powerpoint/2010/main" val="333194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15</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TextBox 25">
            <a:extLst>
              <a:ext uri="{FF2B5EF4-FFF2-40B4-BE49-F238E27FC236}">
                <a16:creationId xmlns:a16="http://schemas.microsoft.com/office/drawing/2014/main" id="{7EB29634-D3C7-AB29-56C6-DBADEE40A37B}"/>
              </a:ext>
            </a:extLst>
          </p:cNvPr>
          <p:cNvSpPr txBox="1"/>
          <p:nvPr/>
        </p:nvSpPr>
        <p:spPr>
          <a:xfrm>
            <a:off x="4174289" y="150227"/>
            <a:ext cx="3843421" cy="707886"/>
          </a:xfrm>
          <a:prstGeom prst="rect">
            <a:avLst/>
          </a:prstGeom>
          <a:noFill/>
        </p:spPr>
        <p:txBody>
          <a:bodyPr wrap="square" rtlCol="0">
            <a:spAutoFit/>
          </a:bodyPr>
          <a:lstStyle/>
          <a:p>
            <a:r>
              <a:rPr lang="en-GB" sz="4000" b="1" spc="600" dirty="0">
                <a:latin typeface="Calibri" panose="020F0502020204030204" pitchFamily="34" charset="0"/>
                <a:ea typeface="Calibri" panose="020F0502020204030204" pitchFamily="34" charset="0"/>
                <a:cs typeface="Calibri" panose="020F0502020204030204" pitchFamily="34" charset="0"/>
              </a:rPr>
              <a:t>Menu page </a:t>
            </a:r>
            <a:r>
              <a:rPr lang="en-GB" sz="4000" b="1" spc="600" dirty="0"/>
              <a:t> </a:t>
            </a:r>
            <a:endParaRPr lang="en-IN" sz="4000" b="1" spc="600" dirty="0"/>
          </a:p>
        </p:txBody>
      </p:sp>
      <p:pic>
        <p:nvPicPr>
          <p:cNvPr id="3" name="Picture 2">
            <a:extLst>
              <a:ext uri="{FF2B5EF4-FFF2-40B4-BE49-F238E27FC236}">
                <a16:creationId xmlns:a16="http://schemas.microsoft.com/office/drawing/2014/main" id="{4E72A273-BD98-DA93-FBDB-26AA6CA3E7B3}"/>
              </a:ext>
            </a:extLst>
          </p:cNvPr>
          <p:cNvPicPr>
            <a:picLocks noChangeAspect="1"/>
          </p:cNvPicPr>
          <p:nvPr/>
        </p:nvPicPr>
        <p:blipFill>
          <a:blip r:embed="rId5"/>
          <a:stretch>
            <a:fillRect/>
          </a:stretch>
        </p:blipFill>
        <p:spPr>
          <a:xfrm>
            <a:off x="1166879" y="1259603"/>
            <a:ext cx="10098997" cy="4782612"/>
          </a:xfrm>
          <a:prstGeom prst="rect">
            <a:avLst/>
          </a:prstGeom>
        </p:spPr>
      </p:pic>
      <p:cxnSp>
        <p:nvCxnSpPr>
          <p:cNvPr id="4" name="Straight Connector 3">
            <a:extLst>
              <a:ext uri="{FF2B5EF4-FFF2-40B4-BE49-F238E27FC236}">
                <a16:creationId xmlns:a16="http://schemas.microsoft.com/office/drawing/2014/main" id="{1C0A839B-A068-2815-8CB4-ACF960372FEB}"/>
              </a:ext>
            </a:extLst>
          </p:cNvPr>
          <p:cNvCxnSpPr>
            <a:cxnSpLocks/>
          </p:cNvCxnSpPr>
          <p:nvPr/>
        </p:nvCxnSpPr>
        <p:spPr>
          <a:xfrm>
            <a:off x="4193309" y="877455"/>
            <a:ext cx="3140364"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97603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Roadmap for the project</a:t>
            </a:r>
            <a:endParaRPr lang="en-IN" sz="4000"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16</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0" name="TextBox 9">
            <a:extLst>
              <a:ext uri="{FF2B5EF4-FFF2-40B4-BE49-F238E27FC236}">
                <a16:creationId xmlns:a16="http://schemas.microsoft.com/office/drawing/2014/main" id="{6D74A5DD-C6D4-51BE-29BD-2952F9B73FF2}"/>
              </a:ext>
            </a:extLst>
          </p:cNvPr>
          <p:cNvSpPr txBox="1"/>
          <p:nvPr/>
        </p:nvSpPr>
        <p:spPr>
          <a:xfrm>
            <a:off x="379918" y="1249713"/>
            <a:ext cx="11664203" cy="369332"/>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 In this slide we are describing all the steps of the project, we are doing in 6 phase :-</a:t>
            </a:r>
          </a:p>
        </p:txBody>
      </p:sp>
      <p:pic>
        <p:nvPicPr>
          <p:cNvPr id="12" name="Picture 11" descr="A diagram of a person&#10;&#10;Description automatically generated with medium confidence">
            <a:extLst>
              <a:ext uri="{FF2B5EF4-FFF2-40B4-BE49-F238E27FC236}">
                <a16:creationId xmlns:a16="http://schemas.microsoft.com/office/drawing/2014/main" id="{F2667B2A-3513-BA96-A8EB-97C3E556F6DE}"/>
              </a:ext>
            </a:extLst>
          </p:cNvPr>
          <p:cNvPicPr>
            <a:picLocks noChangeAspect="1"/>
          </p:cNvPicPr>
          <p:nvPr/>
        </p:nvPicPr>
        <p:blipFill>
          <a:blip r:embed="rId5">
            <a:duotone>
              <a:prstClr val="black"/>
              <a:srgbClr val="D5DE2F">
                <a:tint val="45000"/>
                <a:satMod val="400000"/>
              </a:srgbClr>
            </a:duotone>
            <a:extLst>
              <a:ext uri="{28A0092B-C50C-407E-A947-70E740481C1C}">
                <a14:useLocalDpi xmlns:a14="http://schemas.microsoft.com/office/drawing/2010/main" val="0"/>
              </a:ext>
            </a:extLst>
          </a:blip>
          <a:stretch>
            <a:fillRect/>
          </a:stretch>
        </p:blipFill>
        <p:spPr>
          <a:xfrm>
            <a:off x="4607859" y="1296140"/>
            <a:ext cx="2875137" cy="5091977"/>
          </a:xfrm>
          <a:prstGeom prst="rect">
            <a:avLst/>
          </a:prstGeom>
        </p:spPr>
      </p:pic>
      <p:sp>
        <p:nvSpPr>
          <p:cNvPr id="21" name="TextBox 20">
            <a:extLst>
              <a:ext uri="{FF2B5EF4-FFF2-40B4-BE49-F238E27FC236}">
                <a16:creationId xmlns:a16="http://schemas.microsoft.com/office/drawing/2014/main" id="{9443152A-E098-F0A1-BA05-31F6D56708F8}"/>
              </a:ext>
            </a:extLst>
          </p:cNvPr>
          <p:cNvSpPr txBox="1"/>
          <p:nvPr/>
        </p:nvSpPr>
        <p:spPr>
          <a:xfrm>
            <a:off x="7634796" y="1597981"/>
            <a:ext cx="4557204"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Server setup</a:t>
            </a:r>
          </a:p>
          <a:p>
            <a:r>
              <a:rPr lang="en-US" dirty="0">
                <a:latin typeface="Calibri" panose="020F0502020204030204" pitchFamily="34" charset="0"/>
                <a:ea typeface="Calibri" panose="020F0502020204030204" pitchFamily="34" charset="0"/>
                <a:cs typeface="Calibri" panose="020F0502020204030204" pitchFamily="34" charset="0"/>
              </a:rPr>
              <a:t>Server setup involves configuring hardware and software for data storage, enable efficient operations.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8E3BED7-D567-2B54-1FE9-C2D90C2A1E4B}"/>
              </a:ext>
            </a:extLst>
          </p:cNvPr>
          <p:cNvSpPr txBox="1"/>
          <p:nvPr/>
        </p:nvSpPr>
        <p:spPr>
          <a:xfrm>
            <a:off x="7597196" y="3167675"/>
            <a:ext cx="4250691" cy="923330"/>
          </a:xfrm>
          <a:prstGeom prst="rect">
            <a:avLst/>
          </a:prstGeom>
          <a:noFill/>
        </p:spPr>
        <p:txBody>
          <a:bodyPr wrap="squar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Setup backend</a:t>
            </a:r>
          </a:p>
          <a:p>
            <a:r>
              <a:rPr lang="en-IN" dirty="0">
                <a:latin typeface="Calibri" panose="020F0502020204030204" pitchFamily="34" charset="0"/>
                <a:ea typeface="Calibri" panose="020F0502020204030204" pitchFamily="34" charset="0"/>
                <a:cs typeface="Calibri" panose="020F0502020204030204" pitchFamily="34" charset="0"/>
              </a:rPr>
              <a:t>Setting the backend related things like API connecting database and server.</a:t>
            </a:r>
          </a:p>
        </p:txBody>
      </p:sp>
      <p:sp>
        <p:nvSpPr>
          <p:cNvPr id="23" name="TextBox 22">
            <a:extLst>
              <a:ext uri="{FF2B5EF4-FFF2-40B4-BE49-F238E27FC236}">
                <a16:creationId xmlns:a16="http://schemas.microsoft.com/office/drawing/2014/main" id="{1AA72A5C-0097-9F2D-3F94-D952114EF98D}"/>
              </a:ext>
            </a:extLst>
          </p:cNvPr>
          <p:cNvSpPr txBox="1"/>
          <p:nvPr/>
        </p:nvSpPr>
        <p:spPr>
          <a:xfrm>
            <a:off x="508186" y="3301095"/>
            <a:ext cx="37300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Frontend page</a:t>
            </a:r>
          </a:p>
          <a:p>
            <a:r>
              <a:rPr lang="en-IN" dirty="0">
                <a:latin typeface="Calibri" panose="020F0502020204030204" pitchFamily="34" charset="0"/>
                <a:ea typeface="Calibri" panose="020F0502020204030204" pitchFamily="34" charset="0"/>
                <a:cs typeface="Calibri" panose="020F0502020204030204" pitchFamily="34" charset="0"/>
              </a:rPr>
              <a:t>Making of fronted page for the easy access for the consumer.</a:t>
            </a:r>
          </a:p>
        </p:txBody>
      </p:sp>
      <p:sp>
        <p:nvSpPr>
          <p:cNvPr id="24" name="TextBox 23">
            <a:extLst>
              <a:ext uri="{FF2B5EF4-FFF2-40B4-BE49-F238E27FC236}">
                <a16:creationId xmlns:a16="http://schemas.microsoft.com/office/drawing/2014/main" id="{0A111161-7217-353A-53FF-63EE110D6453}"/>
              </a:ext>
            </a:extLst>
          </p:cNvPr>
          <p:cNvSpPr txBox="1"/>
          <p:nvPr/>
        </p:nvSpPr>
        <p:spPr>
          <a:xfrm>
            <a:off x="516287" y="4750157"/>
            <a:ext cx="3730078"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Ai model training</a:t>
            </a:r>
          </a:p>
          <a:p>
            <a:r>
              <a:rPr lang="en-IN" dirty="0">
                <a:latin typeface="Calibri" panose="020F0502020204030204" pitchFamily="34" charset="0"/>
                <a:ea typeface="Calibri" panose="020F0502020204030204" pitchFamily="34" charset="0"/>
                <a:cs typeface="Calibri" panose="020F0502020204030204" pitchFamily="34" charset="0"/>
              </a:rPr>
              <a:t>Training the ai model for the best accuracy and giving the best and</a:t>
            </a:r>
          </a:p>
          <a:p>
            <a:r>
              <a:rPr lang="en-IN" dirty="0">
                <a:latin typeface="Calibri" panose="020F0502020204030204" pitchFamily="34" charset="0"/>
                <a:ea typeface="Calibri" panose="020F0502020204030204" pitchFamily="34" charset="0"/>
                <a:cs typeface="Calibri" panose="020F0502020204030204" pitchFamily="34" charset="0"/>
              </a:rPr>
              <a:t>optimal result</a:t>
            </a:r>
          </a:p>
        </p:txBody>
      </p:sp>
      <p:sp>
        <p:nvSpPr>
          <p:cNvPr id="25" name="TextBox 24">
            <a:extLst>
              <a:ext uri="{FF2B5EF4-FFF2-40B4-BE49-F238E27FC236}">
                <a16:creationId xmlns:a16="http://schemas.microsoft.com/office/drawing/2014/main" id="{F2205E0C-E5E2-2CD6-0785-FCA5ADD4E1CC}"/>
              </a:ext>
            </a:extLst>
          </p:cNvPr>
          <p:cNvSpPr txBox="1"/>
          <p:nvPr/>
        </p:nvSpPr>
        <p:spPr>
          <a:xfrm>
            <a:off x="7634796" y="5017920"/>
            <a:ext cx="42778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Integrating everything at backend</a:t>
            </a:r>
          </a:p>
          <a:p>
            <a:r>
              <a:rPr lang="en-IN" dirty="0">
                <a:latin typeface="Calibri" panose="020F0502020204030204" pitchFamily="34" charset="0"/>
                <a:ea typeface="Calibri" panose="020F0502020204030204" pitchFamily="34" charset="0"/>
                <a:cs typeface="Calibri" panose="020F0502020204030204" pitchFamily="34" charset="0"/>
              </a:rPr>
              <a:t>Integrating all the things backend and server and ai model to complete the project</a:t>
            </a:r>
          </a:p>
        </p:txBody>
      </p:sp>
      <p:sp>
        <p:nvSpPr>
          <p:cNvPr id="26" name="TextBox 25">
            <a:extLst>
              <a:ext uri="{FF2B5EF4-FFF2-40B4-BE49-F238E27FC236}">
                <a16:creationId xmlns:a16="http://schemas.microsoft.com/office/drawing/2014/main" id="{B66C9139-B3FE-70E3-CE4B-B362128B1D48}"/>
              </a:ext>
            </a:extLst>
          </p:cNvPr>
          <p:cNvSpPr txBox="1"/>
          <p:nvPr/>
        </p:nvSpPr>
        <p:spPr>
          <a:xfrm>
            <a:off x="474472" y="1673876"/>
            <a:ext cx="3845860"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Development of container</a:t>
            </a:r>
          </a:p>
          <a:p>
            <a:r>
              <a:rPr lang="en-IN" dirty="0">
                <a:latin typeface="Calibri" panose="020F0502020204030204" pitchFamily="34" charset="0"/>
                <a:ea typeface="Calibri" panose="020F0502020204030204" pitchFamily="34" charset="0"/>
                <a:cs typeface="Calibri" panose="020F0502020204030204" pitchFamily="34" charset="0"/>
              </a:rPr>
              <a:t>Developing the virtual space with the help of the container </a:t>
            </a:r>
          </a:p>
        </p:txBody>
      </p:sp>
      <p:sp>
        <p:nvSpPr>
          <p:cNvPr id="27" name="TextBox 26">
            <a:extLst>
              <a:ext uri="{FF2B5EF4-FFF2-40B4-BE49-F238E27FC236}">
                <a16:creationId xmlns:a16="http://schemas.microsoft.com/office/drawing/2014/main" id="{13F2D3B9-162D-76AE-F1E0-8625BDDC4B56}"/>
              </a:ext>
            </a:extLst>
          </p:cNvPr>
          <p:cNvSpPr txBox="1"/>
          <p:nvPr/>
        </p:nvSpPr>
        <p:spPr>
          <a:xfrm>
            <a:off x="4956662" y="1847812"/>
            <a:ext cx="419961" cy="646331"/>
          </a:xfrm>
          <a:prstGeom prst="rect">
            <a:avLst/>
          </a:prstGeom>
          <a:noFill/>
          <a:effectLst>
            <a:glow rad="1397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1</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2B84707-83B1-1772-23EA-40848B10FCF7}"/>
              </a:ext>
            </a:extLst>
          </p:cNvPr>
          <p:cNvSpPr txBox="1"/>
          <p:nvPr/>
        </p:nvSpPr>
        <p:spPr>
          <a:xfrm>
            <a:off x="5008919" y="3528065"/>
            <a:ext cx="367704"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3</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855AB824-06D5-50B3-DF24-F3CF7FA34A6E}"/>
              </a:ext>
            </a:extLst>
          </p:cNvPr>
          <p:cNvSpPr txBox="1"/>
          <p:nvPr/>
        </p:nvSpPr>
        <p:spPr>
          <a:xfrm>
            <a:off x="6649284" y="1843152"/>
            <a:ext cx="472218" cy="646331"/>
          </a:xfrm>
          <a:prstGeom prst="rect">
            <a:avLst/>
          </a:prstGeom>
          <a:noFill/>
          <a:effectLst>
            <a:glow rad="2286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2</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0" name="TextBox 29">
            <a:extLst>
              <a:ext uri="{FF2B5EF4-FFF2-40B4-BE49-F238E27FC236}">
                <a16:creationId xmlns:a16="http://schemas.microsoft.com/office/drawing/2014/main" id="{BD496C8E-4535-B18A-574A-4C769D9074B9}"/>
              </a:ext>
            </a:extLst>
          </p:cNvPr>
          <p:cNvSpPr txBox="1"/>
          <p:nvPr/>
        </p:nvSpPr>
        <p:spPr>
          <a:xfrm>
            <a:off x="6649284" y="3539554"/>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4</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1CC26F67-4BFE-7D09-9409-395EE534DD08}"/>
              </a:ext>
            </a:extLst>
          </p:cNvPr>
          <p:cNvSpPr txBox="1"/>
          <p:nvPr/>
        </p:nvSpPr>
        <p:spPr>
          <a:xfrm>
            <a:off x="4971833" y="5208318"/>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5</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2" name="TextBox 31">
            <a:extLst>
              <a:ext uri="{FF2B5EF4-FFF2-40B4-BE49-F238E27FC236}">
                <a16:creationId xmlns:a16="http://schemas.microsoft.com/office/drawing/2014/main" id="{EA80AC30-60B5-64AD-E552-D20A590BD896}"/>
              </a:ext>
            </a:extLst>
          </p:cNvPr>
          <p:cNvSpPr txBox="1"/>
          <p:nvPr/>
        </p:nvSpPr>
        <p:spPr>
          <a:xfrm>
            <a:off x="6649284" y="5220489"/>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6</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cxnSp>
        <p:nvCxnSpPr>
          <p:cNvPr id="33" name="Google Shape;385;p44">
            <a:extLst>
              <a:ext uri="{FF2B5EF4-FFF2-40B4-BE49-F238E27FC236}">
                <a16:creationId xmlns:a16="http://schemas.microsoft.com/office/drawing/2014/main" id="{943A87D2-EA8E-FF72-135B-22717FE5B19E}"/>
              </a:ext>
            </a:extLst>
          </p:cNvPr>
          <p:cNvCxnSpPr>
            <a:cxnSpLocks/>
          </p:cNvCxnSpPr>
          <p:nvPr/>
        </p:nvCxnSpPr>
        <p:spPr>
          <a:xfrm>
            <a:off x="594244" y="4192736"/>
            <a:ext cx="3644019" cy="18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4" name="Google Shape;385;p44">
            <a:extLst>
              <a:ext uri="{FF2B5EF4-FFF2-40B4-BE49-F238E27FC236}">
                <a16:creationId xmlns:a16="http://schemas.microsoft.com/office/drawing/2014/main" id="{29AAAC66-2FB6-06A2-6717-D2B21D0C0E15}"/>
              </a:ext>
            </a:extLst>
          </p:cNvPr>
          <p:cNvCxnSpPr>
            <a:cxnSpLocks/>
          </p:cNvCxnSpPr>
          <p:nvPr/>
        </p:nvCxnSpPr>
        <p:spPr>
          <a:xfrm flipV="1">
            <a:off x="594244" y="5890462"/>
            <a:ext cx="3644019" cy="7568"/>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5" name="Google Shape;385;p44">
            <a:extLst>
              <a:ext uri="{FF2B5EF4-FFF2-40B4-BE49-F238E27FC236}">
                <a16:creationId xmlns:a16="http://schemas.microsoft.com/office/drawing/2014/main" id="{5EA8249D-3791-E63C-3FBE-6257FC19A1D7}"/>
              </a:ext>
            </a:extLst>
          </p:cNvPr>
          <p:cNvCxnSpPr>
            <a:cxnSpLocks/>
          </p:cNvCxnSpPr>
          <p:nvPr/>
        </p:nvCxnSpPr>
        <p:spPr>
          <a:xfrm>
            <a:off x="594244" y="2772598"/>
            <a:ext cx="3644019"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7" name="Google Shape;385;p44">
            <a:extLst>
              <a:ext uri="{FF2B5EF4-FFF2-40B4-BE49-F238E27FC236}">
                <a16:creationId xmlns:a16="http://schemas.microsoft.com/office/drawing/2014/main" id="{3281ADB2-9CA1-58BF-449E-4EE0701559B0}"/>
              </a:ext>
            </a:extLst>
          </p:cNvPr>
          <p:cNvCxnSpPr>
            <a:cxnSpLocks/>
          </p:cNvCxnSpPr>
          <p:nvPr/>
        </p:nvCxnSpPr>
        <p:spPr>
          <a:xfrm>
            <a:off x="7703628" y="5907051"/>
            <a:ext cx="4060576" cy="418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385;p44">
            <a:extLst>
              <a:ext uri="{FF2B5EF4-FFF2-40B4-BE49-F238E27FC236}">
                <a16:creationId xmlns:a16="http://schemas.microsoft.com/office/drawing/2014/main" id="{B4DE45FD-FEC9-CFAA-8C15-89933AB5F29A}"/>
              </a:ext>
            </a:extLst>
          </p:cNvPr>
          <p:cNvCxnSpPr>
            <a:cxnSpLocks/>
          </p:cNvCxnSpPr>
          <p:nvPr/>
        </p:nvCxnSpPr>
        <p:spPr>
          <a:xfrm>
            <a:off x="7703628" y="4058750"/>
            <a:ext cx="4171445" cy="1263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9" name="Google Shape;385;p44">
            <a:extLst>
              <a:ext uri="{FF2B5EF4-FFF2-40B4-BE49-F238E27FC236}">
                <a16:creationId xmlns:a16="http://schemas.microsoft.com/office/drawing/2014/main" id="{5ECB674F-D373-6634-B72F-C1B4F51EB6F5}"/>
              </a:ext>
            </a:extLst>
          </p:cNvPr>
          <p:cNvCxnSpPr>
            <a:cxnSpLocks/>
          </p:cNvCxnSpPr>
          <p:nvPr/>
        </p:nvCxnSpPr>
        <p:spPr>
          <a:xfrm>
            <a:off x="7703628" y="2775840"/>
            <a:ext cx="4060576" cy="599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613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17</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Google Shape;270;p41">
            <a:extLst>
              <a:ext uri="{FF2B5EF4-FFF2-40B4-BE49-F238E27FC236}">
                <a16:creationId xmlns:a16="http://schemas.microsoft.com/office/drawing/2014/main" id="{8F13028D-854E-34B6-CB27-FC06D0470276}"/>
              </a:ext>
            </a:extLst>
          </p:cNvPr>
          <p:cNvSpPr txBox="1">
            <a:spLocks/>
          </p:cNvSpPr>
          <p:nvPr/>
        </p:nvSpPr>
        <p:spPr>
          <a:xfrm>
            <a:off x="1667356" y="2360376"/>
            <a:ext cx="1943107" cy="528670"/>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Main server </a:t>
            </a:r>
          </a:p>
        </p:txBody>
      </p:sp>
      <p:sp>
        <p:nvSpPr>
          <p:cNvPr id="27" name="Google Shape;271;p41">
            <a:extLst>
              <a:ext uri="{FF2B5EF4-FFF2-40B4-BE49-F238E27FC236}">
                <a16:creationId xmlns:a16="http://schemas.microsoft.com/office/drawing/2014/main" id="{4DE18612-0705-6A17-8517-7CD6D1391B54}"/>
              </a:ext>
            </a:extLst>
          </p:cNvPr>
          <p:cNvSpPr txBox="1">
            <a:spLocks/>
          </p:cNvSpPr>
          <p:nvPr/>
        </p:nvSpPr>
        <p:spPr>
          <a:xfrm>
            <a:off x="4614799" y="1998504"/>
            <a:ext cx="3339101" cy="95372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Data </a:t>
            </a:r>
            <a:br>
              <a:rPr lang="en-IN"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pre-processing pipeline </a:t>
            </a:r>
          </a:p>
        </p:txBody>
      </p:sp>
      <p:sp>
        <p:nvSpPr>
          <p:cNvPr id="28" name="Google Shape;272;p41">
            <a:extLst>
              <a:ext uri="{FF2B5EF4-FFF2-40B4-BE49-F238E27FC236}">
                <a16:creationId xmlns:a16="http://schemas.microsoft.com/office/drawing/2014/main" id="{161C8A8E-F772-E519-2897-36C2F093A239}"/>
              </a:ext>
            </a:extLst>
          </p:cNvPr>
          <p:cNvSpPr txBox="1">
            <a:spLocks/>
          </p:cNvSpPr>
          <p:nvPr/>
        </p:nvSpPr>
        <p:spPr>
          <a:xfrm>
            <a:off x="8900307" y="2193961"/>
            <a:ext cx="1840981" cy="713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Client-side </a:t>
            </a:r>
            <a:br>
              <a:rPr lang="en-IN"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Application </a:t>
            </a:r>
          </a:p>
        </p:txBody>
      </p:sp>
      <p:sp>
        <p:nvSpPr>
          <p:cNvPr id="29" name="Google Shape;273;p41">
            <a:extLst>
              <a:ext uri="{FF2B5EF4-FFF2-40B4-BE49-F238E27FC236}">
                <a16:creationId xmlns:a16="http://schemas.microsoft.com/office/drawing/2014/main" id="{2D3C2DDD-42DE-CF5B-6D2B-B832F8C21D4D}"/>
              </a:ext>
            </a:extLst>
          </p:cNvPr>
          <p:cNvSpPr txBox="1">
            <a:spLocks/>
          </p:cNvSpPr>
          <p:nvPr/>
        </p:nvSpPr>
        <p:spPr>
          <a:xfrm>
            <a:off x="2103298" y="313419"/>
            <a:ext cx="7717500" cy="4782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300" dirty="0">
                <a:latin typeface="Calibri" panose="020F0502020204030204" pitchFamily="34" charset="0"/>
                <a:ea typeface="Calibri" panose="020F0502020204030204" pitchFamily="34" charset="0"/>
                <a:cs typeface="Calibri" panose="020F0502020204030204" pitchFamily="34" charset="0"/>
              </a:rPr>
              <a:t>Current state of project </a:t>
            </a:r>
          </a:p>
        </p:txBody>
      </p:sp>
      <p:sp>
        <p:nvSpPr>
          <p:cNvPr id="30" name="Google Shape;274;p41">
            <a:extLst>
              <a:ext uri="{FF2B5EF4-FFF2-40B4-BE49-F238E27FC236}">
                <a16:creationId xmlns:a16="http://schemas.microsoft.com/office/drawing/2014/main" id="{B82FCE31-B7F0-1CBA-C72C-E869BC1946A8}"/>
              </a:ext>
            </a:extLst>
          </p:cNvPr>
          <p:cNvSpPr txBox="1">
            <a:spLocks noGrp="1"/>
          </p:cNvSpPr>
          <p:nvPr>
            <p:ph type="subTitle" idx="1"/>
          </p:nvPr>
        </p:nvSpPr>
        <p:spPr>
          <a:xfrm>
            <a:off x="1584030" y="2941750"/>
            <a:ext cx="2138793" cy="11349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The main</a:t>
            </a:r>
            <a:r>
              <a:rPr lang="en" sz="2000" dirty="0">
                <a:latin typeface="Calibri" panose="020F0502020204030204" pitchFamily="34" charset="0"/>
                <a:ea typeface="Calibri" panose="020F0502020204030204" pitchFamily="34" charset="0"/>
                <a:cs typeface="Calibri" panose="020F0502020204030204" pitchFamily="34" charset="0"/>
              </a:rPr>
              <a:t> server is ready and already deployed under container 1 </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31" name="Google Shape;275;p41">
            <a:extLst>
              <a:ext uri="{FF2B5EF4-FFF2-40B4-BE49-F238E27FC236}">
                <a16:creationId xmlns:a16="http://schemas.microsoft.com/office/drawing/2014/main" id="{41FFDFA6-8F6E-2EF9-B50B-8A94A86F217F}"/>
              </a:ext>
            </a:extLst>
          </p:cNvPr>
          <p:cNvSpPr txBox="1">
            <a:spLocks/>
          </p:cNvSpPr>
          <p:nvPr/>
        </p:nvSpPr>
        <p:spPr>
          <a:xfrm>
            <a:off x="4988977" y="3105101"/>
            <a:ext cx="2444543" cy="100409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Deployed within container 2 data pre-processing pipeline is in ready state </a:t>
            </a:r>
          </a:p>
        </p:txBody>
      </p:sp>
      <p:sp>
        <p:nvSpPr>
          <p:cNvPr id="32" name="Google Shape;276;p41">
            <a:extLst>
              <a:ext uri="{FF2B5EF4-FFF2-40B4-BE49-F238E27FC236}">
                <a16:creationId xmlns:a16="http://schemas.microsoft.com/office/drawing/2014/main" id="{5CE422E5-E1FB-632A-704C-63DA0C4638EE}"/>
              </a:ext>
            </a:extLst>
          </p:cNvPr>
          <p:cNvSpPr txBox="1">
            <a:spLocks/>
          </p:cNvSpPr>
          <p:nvPr/>
        </p:nvSpPr>
        <p:spPr>
          <a:xfrm>
            <a:off x="8610600" y="3076165"/>
            <a:ext cx="2538563" cy="1000561"/>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Its ready and fully functional deployable and  scalable </a:t>
            </a:r>
          </a:p>
        </p:txBody>
      </p:sp>
      <p:sp>
        <p:nvSpPr>
          <p:cNvPr id="33" name="Google Shape;277;p41">
            <a:extLst>
              <a:ext uri="{FF2B5EF4-FFF2-40B4-BE49-F238E27FC236}">
                <a16:creationId xmlns:a16="http://schemas.microsoft.com/office/drawing/2014/main" id="{C616B75A-AF44-9219-0702-4906122124C1}"/>
              </a:ext>
            </a:extLst>
          </p:cNvPr>
          <p:cNvSpPr/>
          <p:nvPr/>
        </p:nvSpPr>
        <p:spPr>
          <a:xfrm>
            <a:off x="2232872" y="4869119"/>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 name="Google Shape;278;p41">
            <a:extLst>
              <a:ext uri="{FF2B5EF4-FFF2-40B4-BE49-F238E27FC236}">
                <a16:creationId xmlns:a16="http://schemas.microsoft.com/office/drawing/2014/main" id="{7AA6257F-15E0-F90B-086A-EBAA97CB051E}"/>
              </a:ext>
            </a:extLst>
          </p:cNvPr>
          <p:cNvCxnSpPr>
            <a:cxnSpLocks/>
          </p:cNvCxnSpPr>
          <p:nvPr/>
        </p:nvCxnSpPr>
        <p:spPr>
          <a:xfrm>
            <a:off x="1759347" y="2898327"/>
            <a:ext cx="178816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35" name="Google Shape;279;p41">
            <a:extLst>
              <a:ext uri="{FF2B5EF4-FFF2-40B4-BE49-F238E27FC236}">
                <a16:creationId xmlns:a16="http://schemas.microsoft.com/office/drawing/2014/main" id="{0C2ADE51-4A35-67A1-BE6A-F005FC4821FC}"/>
              </a:ext>
            </a:extLst>
          </p:cNvPr>
          <p:cNvSpPr/>
          <p:nvPr/>
        </p:nvSpPr>
        <p:spPr>
          <a:xfrm>
            <a:off x="5890150" y="4883398"/>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80;p41">
            <a:extLst>
              <a:ext uri="{FF2B5EF4-FFF2-40B4-BE49-F238E27FC236}">
                <a16:creationId xmlns:a16="http://schemas.microsoft.com/office/drawing/2014/main" id="{7D2ABCE9-767F-696A-287D-70DBDB54E79E}"/>
              </a:ext>
            </a:extLst>
          </p:cNvPr>
          <p:cNvSpPr/>
          <p:nvPr/>
        </p:nvSpPr>
        <p:spPr>
          <a:xfrm>
            <a:off x="9545041" y="4795310"/>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7" name="Google Shape;286;p41">
            <a:extLst>
              <a:ext uri="{FF2B5EF4-FFF2-40B4-BE49-F238E27FC236}">
                <a16:creationId xmlns:a16="http://schemas.microsoft.com/office/drawing/2014/main" id="{56902E2E-44D4-55CD-9EA5-3C951BE6DE14}"/>
              </a:ext>
            </a:extLst>
          </p:cNvPr>
          <p:cNvCxnSpPr>
            <a:cxnSpLocks/>
          </p:cNvCxnSpPr>
          <p:nvPr/>
        </p:nvCxnSpPr>
        <p:spPr>
          <a:xfrm>
            <a:off x="8991063" y="2926005"/>
            <a:ext cx="165946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287;p41">
            <a:extLst>
              <a:ext uri="{FF2B5EF4-FFF2-40B4-BE49-F238E27FC236}">
                <a16:creationId xmlns:a16="http://schemas.microsoft.com/office/drawing/2014/main" id="{4AE4488B-9D03-CFF9-12F9-E752F0BFBA92}"/>
              </a:ext>
            </a:extLst>
          </p:cNvPr>
          <p:cNvCxnSpPr>
            <a:cxnSpLocks/>
          </p:cNvCxnSpPr>
          <p:nvPr/>
        </p:nvCxnSpPr>
        <p:spPr>
          <a:xfrm>
            <a:off x="5323941" y="2911973"/>
            <a:ext cx="1774613"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pic>
        <p:nvPicPr>
          <p:cNvPr id="8" name="Picture 7">
            <a:extLst>
              <a:ext uri="{FF2B5EF4-FFF2-40B4-BE49-F238E27FC236}">
                <a16:creationId xmlns:a16="http://schemas.microsoft.com/office/drawing/2014/main" id="{D17394EE-DC0A-571B-5A07-1B3E017B4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577" y="4933129"/>
            <a:ext cx="589320" cy="589320"/>
          </a:xfrm>
          <a:prstGeom prst="rect">
            <a:avLst/>
          </a:prstGeom>
        </p:spPr>
      </p:pic>
      <p:pic>
        <p:nvPicPr>
          <p:cNvPr id="11" name="Picture 10">
            <a:extLst>
              <a:ext uri="{FF2B5EF4-FFF2-40B4-BE49-F238E27FC236}">
                <a16:creationId xmlns:a16="http://schemas.microsoft.com/office/drawing/2014/main" id="{636613AF-D8A9-047C-1619-86F31DF0E8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3576" y="4980818"/>
            <a:ext cx="642492" cy="642492"/>
          </a:xfrm>
          <a:prstGeom prst="rect">
            <a:avLst/>
          </a:prstGeom>
        </p:spPr>
      </p:pic>
      <p:pic>
        <p:nvPicPr>
          <p:cNvPr id="13" name="Picture 12">
            <a:extLst>
              <a:ext uri="{FF2B5EF4-FFF2-40B4-BE49-F238E27FC236}">
                <a16:creationId xmlns:a16="http://schemas.microsoft.com/office/drawing/2014/main" id="{BDAE9F13-7BFC-1E75-1FCB-E0B42C9A0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7262" y="4933845"/>
            <a:ext cx="571565" cy="571565"/>
          </a:xfrm>
          <a:prstGeom prst="rect">
            <a:avLst/>
          </a:prstGeom>
        </p:spPr>
      </p:pic>
      <p:cxnSp>
        <p:nvCxnSpPr>
          <p:cNvPr id="2" name="Straight Connector 1">
            <a:extLst>
              <a:ext uri="{FF2B5EF4-FFF2-40B4-BE49-F238E27FC236}">
                <a16:creationId xmlns:a16="http://schemas.microsoft.com/office/drawing/2014/main" id="{DBC3028D-96C9-0665-341E-BEAAFFB54BB1}"/>
              </a:ext>
            </a:extLst>
          </p:cNvPr>
          <p:cNvCxnSpPr>
            <a:cxnSpLocks/>
          </p:cNvCxnSpPr>
          <p:nvPr/>
        </p:nvCxnSpPr>
        <p:spPr>
          <a:xfrm>
            <a:off x="2469067" y="906512"/>
            <a:ext cx="6928673"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47846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18</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Title 1">
            <a:extLst>
              <a:ext uri="{FF2B5EF4-FFF2-40B4-BE49-F238E27FC236}">
                <a16:creationId xmlns:a16="http://schemas.microsoft.com/office/drawing/2014/main" id="{E8AF7DFC-1D9F-4393-7406-BAE15E9B90C7}"/>
              </a:ext>
            </a:extLst>
          </p:cNvPr>
          <p:cNvSpPr txBox="1">
            <a:spLocks/>
          </p:cNvSpPr>
          <p:nvPr/>
        </p:nvSpPr>
        <p:spPr>
          <a:xfrm>
            <a:off x="3872960" y="350168"/>
            <a:ext cx="4631983" cy="662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spc="300" dirty="0">
                <a:latin typeface="Calibri" panose="020F0502020204030204" pitchFamily="34" charset="0"/>
                <a:ea typeface="Calibri" panose="020F0502020204030204" pitchFamily="34" charset="0"/>
                <a:cs typeface="Calibri" panose="020F0502020204030204" pitchFamily="34" charset="0"/>
              </a:rPr>
              <a:t>Project Timeline</a:t>
            </a:r>
          </a:p>
        </p:txBody>
      </p:sp>
      <p:grpSp>
        <p:nvGrpSpPr>
          <p:cNvPr id="10" name="Group 9">
            <a:extLst>
              <a:ext uri="{FF2B5EF4-FFF2-40B4-BE49-F238E27FC236}">
                <a16:creationId xmlns:a16="http://schemas.microsoft.com/office/drawing/2014/main" id="{67D6F379-5BD3-CD0E-3942-E5237D3BF927}"/>
              </a:ext>
            </a:extLst>
          </p:cNvPr>
          <p:cNvGrpSpPr/>
          <p:nvPr/>
        </p:nvGrpSpPr>
        <p:grpSpPr>
          <a:xfrm>
            <a:off x="0" y="2189017"/>
            <a:ext cx="12192000" cy="3623348"/>
            <a:chOff x="-380540" y="984384"/>
            <a:chExt cx="11696480" cy="3281657"/>
          </a:xfrm>
        </p:grpSpPr>
        <p:sp>
          <p:nvSpPr>
            <p:cNvPr id="11" name="Text Placeholder 4">
              <a:extLst>
                <a:ext uri="{FF2B5EF4-FFF2-40B4-BE49-F238E27FC236}">
                  <a16:creationId xmlns:a16="http://schemas.microsoft.com/office/drawing/2014/main" id="{93708A13-C6EE-F2C4-6166-1B7FE5FC80DF}"/>
                </a:ext>
              </a:extLst>
            </p:cNvPr>
            <p:cNvSpPr txBox="1">
              <a:spLocks/>
            </p:cNvSpPr>
            <p:nvPr/>
          </p:nvSpPr>
          <p:spPr>
            <a:xfrm>
              <a:off x="-61545" y="1034577"/>
              <a:ext cx="2153996" cy="9392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INITIATION</a:t>
              </a:r>
            </a:p>
          </p:txBody>
        </p:sp>
        <p:sp>
          <p:nvSpPr>
            <p:cNvPr id="12" name="Text Placeholder 9">
              <a:extLst>
                <a:ext uri="{FF2B5EF4-FFF2-40B4-BE49-F238E27FC236}">
                  <a16:creationId xmlns:a16="http://schemas.microsoft.com/office/drawing/2014/main" id="{5F8AE8BB-2A22-0316-9FE4-FCCBFECCF0EB}"/>
                </a:ext>
              </a:extLst>
            </p:cNvPr>
            <p:cNvSpPr txBox="1">
              <a:spLocks/>
            </p:cNvSpPr>
            <p:nvPr/>
          </p:nvSpPr>
          <p:spPr>
            <a:xfrm>
              <a:off x="-380540" y="1912939"/>
              <a:ext cx="2605125" cy="140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800" dirty="0">
                  <a:solidFill>
                    <a:schemeClr val="tx1"/>
                  </a:solidFill>
                  <a:latin typeface="Calibri" panose="020F0502020204030204" pitchFamily="34" charset="0"/>
                  <a:ea typeface="Calibri" panose="020F0502020204030204" pitchFamily="34" charset="0"/>
                  <a:cs typeface="Calibri" panose="020F0502020204030204" pitchFamily="34" charset="0"/>
                </a:rPr>
                <a:t>Feasibility and market demand were assessed, leading to the conclusion and finalization of the development process.</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 Placeholder 14">
              <a:extLst>
                <a:ext uri="{FF2B5EF4-FFF2-40B4-BE49-F238E27FC236}">
                  <a16:creationId xmlns:a16="http://schemas.microsoft.com/office/drawing/2014/main" id="{E6BBCB98-6666-1C24-7EAE-2074458B5C60}"/>
                </a:ext>
              </a:extLst>
            </p:cNvPr>
            <p:cNvSpPr txBox="1">
              <a:spLocks/>
            </p:cNvSpPr>
            <p:nvPr/>
          </p:nvSpPr>
          <p:spPr>
            <a:xfrm>
              <a:off x="117814" y="3646494"/>
              <a:ext cx="868214" cy="2305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16" name="Text Placeholder 15">
              <a:extLst>
                <a:ext uri="{FF2B5EF4-FFF2-40B4-BE49-F238E27FC236}">
                  <a16:creationId xmlns:a16="http://schemas.microsoft.com/office/drawing/2014/main" id="{C1718628-7EF5-9E99-C2C1-783F1EED2068}"/>
                </a:ext>
              </a:extLst>
            </p:cNvPr>
            <p:cNvSpPr txBox="1">
              <a:spLocks/>
            </p:cNvSpPr>
            <p:nvPr/>
          </p:nvSpPr>
          <p:spPr>
            <a:xfrm>
              <a:off x="92963" y="3930571"/>
              <a:ext cx="1126236"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Feb</a:t>
              </a:r>
            </a:p>
          </p:txBody>
        </p:sp>
        <p:sp>
          <p:nvSpPr>
            <p:cNvPr id="17" name="Text Placeholder 5">
              <a:extLst>
                <a:ext uri="{FF2B5EF4-FFF2-40B4-BE49-F238E27FC236}">
                  <a16:creationId xmlns:a16="http://schemas.microsoft.com/office/drawing/2014/main" id="{72F40A88-1314-D934-11B3-E0692E259A9D}"/>
                </a:ext>
              </a:extLst>
            </p:cNvPr>
            <p:cNvSpPr txBox="1">
              <a:spLocks/>
            </p:cNvSpPr>
            <p:nvPr/>
          </p:nvSpPr>
          <p:spPr>
            <a:xfrm>
              <a:off x="2348638" y="992752"/>
              <a:ext cx="1932277" cy="9810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PLANNING</a:t>
              </a:r>
            </a:p>
          </p:txBody>
        </p:sp>
        <p:sp>
          <p:nvSpPr>
            <p:cNvPr id="19" name="Text Placeholder 10">
              <a:extLst>
                <a:ext uri="{FF2B5EF4-FFF2-40B4-BE49-F238E27FC236}">
                  <a16:creationId xmlns:a16="http://schemas.microsoft.com/office/drawing/2014/main" id="{9F7545FB-61A3-DFF4-B0E7-FCE0ACA4ACA9}"/>
                </a:ext>
              </a:extLst>
            </p:cNvPr>
            <p:cNvSpPr txBox="1">
              <a:spLocks/>
            </p:cNvSpPr>
            <p:nvPr/>
          </p:nvSpPr>
          <p:spPr>
            <a:xfrm>
              <a:off x="2322056" y="1820921"/>
              <a:ext cx="1825360" cy="14137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Text Placeholder 16">
              <a:extLst>
                <a:ext uri="{FF2B5EF4-FFF2-40B4-BE49-F238E27FC236}">
                  <a16:creationId xmlns:a16="http://schemas.microsoft.com/office/drawing/2014/main" id="{B6A45332-AB68-03A1-B5B4-94CAAA6A8B3D}"/>
                </a:ext>
              </a:extLst>
            </p:cNvPr>
            <p:cNvSpPr txBox="1">
              <a:spLocks/>
            </p:cNvSpPr>
            <p:nvPr/>
          </p:nvSpPr>
          <p:spPr>
            <a:xfrm>
              <a:off x="2656636" y="3558283"/>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22" name="Text Placeholder 17">
              <a:extLst>
                <a:ext uri="{FF2B5EF4-FFF2-40B4-BE49-F238E27FC236}">
                  <a16:creationId xmlns:a16="http://schemas.microsoft.com/office/drawing/2014/main" id="{C38C3885-5A3D-B47A-ED45-6531B2E07C5D}"/>
                </a:ext>
              </a:extLst>
            </p:cNvPr>
            <p:cNvSpPr txBox="1">
              <a:spLocks/>
            </p:cNvSpPr>
            <p:nvPr/>
          </p:nvSpPr>
          <p:spPr>
            <a:xfrm>
              <a:off x="2470556" y="3922205"/>
              <a:ext cx="1051280"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st</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March</a:t>
              </a:r>
            </a:p>
          </p:txBody>
        </p:sp>
        <p:sp>
          <p:nvSpPr>
            <p:cNvPr id="23" name="Text Placeholder 6">
              <a:extLst>
                <a:ext uri="{FF2B5EF4-FFF2-40B4-BE49-F238E27FC236}">
                  <a16:creationId xmlns:a16="http://schemas.microsoft.com/office/drawing/2014/main" id="{C5E831DC-F3AD-8D78-C008-5FD6B76BFF82}"/>
                </a:ext>
              </a:extLst>
            </p:cNvPr>
            <p:cNvSpPr txBox="1">
              <a:spLocks/>
            </p:cNvSpPr>
            <p:nvPr/>
          </p:nvSpPr>
          <p:spPr>
            <a:xfrm>
              <a:off x="4439827" y="1009481"/>
              <a:ext cx="2029553" cy="9643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EXECUTION</a:t>
              </a:r>
            </a:p>
          </p:txBody>
        </p:sp>
        <p:sp>
          <p:nvSpPr>
            <p:cNvPr id="24" name="Text Placeholder 11">
              <a:extLst>
                <a:ext uri="{FF2B5EF4-FFF2-40B4-BE49-F238E27FC236}">
                  <a16:creationId xmlns:a16="http://schemas.microsoft.com/office/drawing/2014/main" id="{C4474364-F1CD-65EB-B177-21C8BD96FDA2}"/>
                </a:ext>
              </a:extLst>
            </p:cNvPr>
            <p:cNvSpPr txBox="1">
              <a:spLocks/>
            </p:cNvSpPr>
            <p:nvPr/>
          </p:nvSpPr>
          <p:spPr>
            <a:xfrm>
              <a:off x="4386662" y="1837652"/>
              <a:ext cx="2082717" cy="11751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Project tasks are performed, and the project plan is put into action.</a:t>
              </a:r>
            </a:p>
          </p:txBody>
        </p:sp>
        <p:sp>
          <p:nvSpPr>
            <p:cNvPr id="25" name="Text Placeholder 18">
              <a:extLst>
                <a:ext uri="{FF2B5EF4-FFF2-40B4-BE49-F238E27FC236}">
                  <a16:creationId xmlns:a16="http://schemas.microsoft.com/office/drawing/2014/main" id="{916E10EE-054E-D5CE-0F65-EC5CB183C8B6}"/>
                </a:ext>
              </a:extLst>
            </p:cNvPr>
            <p:cNvSpPr txBox="1">
              <a:spLocks/>
            </p:cNvSpPr>
            <p:nvPr/>
          </p:nvSpPr>
          <p:spPr>
            <a:xfrm>
              <a:off x="4714517" y="3524823"/>
              <a:ext cx="879391"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27" name="Text Placeholder 19">
              <a:extLst>
                <a:ext uri="{FF2B5EF4-FFF2-40B4-BE49-F238E27FC236}">
                  <a16:creationId xmlns:a16="http://schemas.microsoft.com/office/drawing/2014/main" id="{24B393D2-55AD-3F3E-FF3E-3E871FBC19E3}"/>
                </a:ext>
              </a:extLst>
            </p:cNvPr>
            <p:cNvSpPr txBox="1">
              <a:spLocks/>
            </p:cNvSpPr>
            <p:nvPr/>
          </p:nvSpPr>
          <p:spPr>
            <a:xfrm>
              <a:off x="4621095" y="3905475"/>
              <a:ext cx="1017368"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30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Mar</a:t>
              </a:r>
            </a:p>
          </p:txBody>
        </p:sp>
        <p:sp>
          <p:nvSpPr>
            <p:cNvPr id="28" name="Text Placeholder 7">
              <a:extLst>
                <a:ext uri="{FF2B5EF4-FFF2-40B4-BE49-F238E27FC236}">
                  <a16:creationId xmlns:a16="http://schemas.microsoft.com/office/drawing/2014/main" id="{C39AC71C-EDB5-E520-E415-8D0BEECFCC72}"/>
                </a:ext>
              </a:extLst>
            </p:cNvPr>
            <p:cNvSpPr txBox="1">
              <a:spLocks/>
            </p:cNvSpPr>
            <p:nvPr/>
          </p:nvSpPr>
          <p:spPr>
            <a:xfrm>
              <a:off x="6717096" y="984386"/>
              <a:ext cx="1940748" cy="10045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OPTIMIZATION</a:t>
              </a:r>
            </a:p>
          </p:txBody>
        </p:sp>
        <p:sp>
          <p:nvSpPr>
            <p:cNvPr id="29" name="Text Placeholder 12">
              <a:extLst>
                <a:ext uri="{FF2B5EF4-FFF2-40B4-BE49-F238E27FC236}">
                  <a16:creationId xmlns:a16="http://schemas.microsoft.com/office/drawing/2014/main" id="{F8FF4F53-BECA-D3F4-ED2D-E004CC5C12B9}"/>
                </a:ext>
              </a:extLst>
            </p:cNvPr>
            <p:cNvSpPr txBox="1">
              <a:spLocks/>
            </p:cNvSpPr>
            <p:nvPr/>
          </p:nvSpPr>
          <p:spPr>
            <a:xfrm>
              <a:off x="6637348" y="1846017"/>
              <a:ext cx="2057896" cy="14910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Analysis of AI models for best efficient models so that it becomes deployable</a:t>
              </a:r>
            </a:p>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Application </a:t>
              </a:r>
            </a:p>
          </p:txBody>
        </p:sp>
        <p:sp>
          <p:nvSpPr>
            <p:cNvPr id="30" name="Text Placeholder 20">
              <a:extLst>
                <a:ext uri="{FF2B5EF4-FFF2-40B4-BE49-F238E27FC236}">
                  <a16:creationId xmlns:a16="http://schemas.microsoft.com/office/drawing/2014/main" id="{10C1E756-68C6-DC77-09CA-56035C7ADE94}"/>
                </a:ext>
              </a:extLst>
            </p:cNvPr>
            <p:cNvSpPr txBox="1">
              <a:spLocks/>
            </p:cNvSpPr>
            <p:nvPr/>
          </p:nvSpPr>
          <p:spPr>
            <a:xfrm>
              <a:off x="7007548" y="3499726"/>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32" name="Text Placeholder 21">
              <a:extLst>
                <a:ext uri="{FF2B5EF4-FFF2-40B4-BE49-F238E27FC236}">
                  <a16:creationId xmlns:a16="http://schemas.microsoft.com/office/drawing/2014/main" id="{C72AA8FF-8DA7-4566-D194-2F3727B320C3}"/>
                </a:ext>
              </a:extLst>
            </p:cNvPr>
            <p:cNvSpPr txBox="1">
              <a:spLocks/>
            </p:cNvSpPr>
            <p:nvPr/>
          </p:nvSpPr>
          <p:spPr>
            <a:xfrm>
              <a:off x="6972104" y="3905475"/>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Apr</a:t>
              </a:r>
            </a:p>
          </p:txBody>
        </p:sp>
        <p:sp>
          <p:nvSpPr>
            <p:cNvPr id="33" name="Text Placeholder 8">
              <a:extLst>
                <a:ext uri="{FF2B5EF4-FFF2-40B4-BE49-F238E27FC236}">
                  <a16:creationId xmlns:a16="http://schemas.microsoft.com/office/drawing/2014/main" id="{24C17258-E254-31E1-BB91-C9021EFF1724}"/>
                </a:ext>
              </a:extLst>
            </p:cNvPr>
            <p:cNvSpPr txBox="1">
              <a:spLocks/>
            </p:cNvSpPr>
            <p:nvPr/>
          </p:nvSpPr>
          <p:spPr>
            <a:xfrm>
              <a:off x="9508302" y="984384"/>
              <a:ext cx="1338007" cy="9894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CLOSURE</a:t>
              </a:r>
            </a:p>
          </p:txBody>
        </p:sp>
        <p:sp>
          <p:nvSpPr>
            <p:cNvPr id="34" name="Text Placeholder 13">
              <a:extLst>
                <a:ext uri="{FF2B5EF4-FFF2-40B4-BE49-F238E27FC236}">
                  <a16:creationId xmlns:a16="http://schemas.microsoft.com/office/drawing/2014/main" id="{1499CBDD-4F95-D5CA-C787-355AACF58045}"/>
                </a:ext>
              </a:extLst>
            </p:cNvPr>
            <p:cNvSpPr txBox="1">
              <a:spLocks/>
            </p:cNvSpPr>
            <p:nvPr/>
          </p:nvSpPr>
          <p:spPr>
            <a:xfrm>
              <a:off x="8976644" y="1795824"/>
              <a:ext cx="2339296" cy="1338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Documenting deliverables, conducting reviews, and transition outcomes</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
          <p:nvSpPr>
            <p:cNvPr id="35" name="Text Placeholder 22">
              <a:extLst>
                <a:ext uri="{FF2B5EF4-FFF2-40B4-BE49-F238E27FC236}">
                  <a16:creationId xmlns:a16="http://schemas.microsoft.com/office/drawing/2014/main" id="{19423892-D68D-B80C-EA7F-9C17C6C41231}"/>
                </a:ext>
              </a:extLst>
            </p:cNvPr>
            <p:cNvSpPr txBox="1">
              <a:spLocks/>
            </p:cNvSpPr>
            <p:nvPr/>
          </p:nvSpPr>
          <p:spPr>
            <a:xfrm>
              <a:off x="9314252" y="3441169"/>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37" name="Text Placeholder 23">
              <a:extLst>
                <a:ext uri="{FF2B5EF4-FFF2-40B4-BE49-F238E27FC236}">
                  <a16:creationId xmlns:a16="http://schemas.microsoft.com/office/drawing/2014/main" id="{F4C6E50C-EFA5-442A-5D26-015345334B64}"/>
                </a:ext>
              </a:extLst>
            </p:cNvPr>
            <p:cNvSpPr txBox="1">
              <a:spLocks/>
            </p:cNvSpPr>
            <p:nvPr/>
          </p:nvSpPr>
          <p:spPr>
            <a:xfrm>
              <a:off x="9199060" y="3838552"/>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st</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May</a:t>
              </a:r>
            </a:p>
          </p:txBody>
        </p:sp>
      </p:grpSp>
      <p:cxnSp>
        <p:nvCxnSpPr>
          <p:cNvPr id="38" name="Straight Connector 37">
            <a:extLst>
              <a:ext uri="{FF2B5EF4-FFF2-40B4-BE49-F238E27FC236}">
                <a16:creationId xmlns:a16="http://schemas.microsoft.com/office/drawing/2014/main" id="{EA47B416-28CC-4305-ACAB-F2182C940B29}"/>
              </a:ext>
            </a:extLst>
          </p:cNvPr>
          <p:cNvCxnSpPr>
            <a:cxnSpLocks/>
          </p:cNvCxnSpPr>
          <p:nvPr/>
        </p:nvCxnSpPr>
        <p:spPr>
          <a:xfrm>
            <a:off x="142157" y="2787440"/>
            <a:ext cx="177501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6394D6-B39D-964B-C7A8-2A69E55D2F82}"/>
              </a:ext>
            </a:extLst>
          </p:cNvPr>
          <p:cNvCxnSpPr>
            <a:cxnSpLocks/>
          </p:cNvCxnSpPr>
          <p:nvPr/>
        </p:nvCxnSpPr>
        <p:spPr>
          <a:xfrm>
            <a:off x="2745453" y="2791798"/>
            <a:ext cx="1688826" cy="487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69C4CF-CA2F-B577-1D46-04E5A69B400D}"/>
              </a:ext>
            </a:extLst>
          </p:cNvPr>
          <p:cNvCxnSpPr>
            <a:cxnSpLocks/>
          </p:cNvCxnSpPr>
          <p:nvPr/>
        </p:nvCxnSpPr>
        <p:spPr>
          <a:xfrm>
            <a:off x="5024389" y="2772729"/>
            <a:ext cx="1714717"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9B7CED-0B6B-42FC-9CB6-E6FD56EED553}"/>
              </a:ext>
            </a:extLst>
          </p:cNvPr>
          <p:cNvCxnSpPr>
            <a:cxnSpLocks/>
          </p:cNvCxnSpPr>
          <p:nvPr/>
        </p:nvCxnSpPr>
        <p:spPr>
          <a:xfrm>
            <a:off x="7380800" y="2741259"/>
            <a:ext cx="1919935"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059E4B-EAA4-46C1-FA82-3A396D1D3A6C}"/>
              </a:ext>
            </a:extLst>
          </p:cNvPr>
          <p:cNvCxnSpPr>
            <a:cxnSpLocks/>
          </p:cNvCxnSpPr>
          <p:nvPr/>
        </p:nvCxnSpPr>
        <p:spPr>
          <a:xfrm>
            <a:off x="10044234" y="2763494"/>
            <a:ext cx="186219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273114F9-8EE9-0B03-157B-4003F0AFA534}"/>
              </a:ext>
            </a:extLst>
          </p:cNvPr>
          <p:cNvSpPr/>
          <p:nvPr/>
        </p:nvSpPr>
        <p:spPr>
          <a:xfrm>
            <a:off x="496269" y="1514251"/>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Oval 83">
            <a:extLst>
              <a:ext uri="{FF2B5EF4-FFF2-40B4-BE49-F238E27FC236}">
                <a16:creationId xmlns:a16="http://schemas.microsoft.com/office/drawing/2014/main" id="{79FAA612-12B9-20BE-CCBC-831A2078B7BD}"/>
              </a:ext>
            </a:extLst>
          </p:cNvPr>
          <p:cNvSpPr/>
          <p:nvPr/>
        </p:nvSpPr>
        <p:spPr>
          <a:xfrm>
            <a:off x="3094064" y="1468070"/>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Oval 84">
            <a:extLst>
              <a:ext uri="{FF2B5EF4-FFF2-40B4-BE49-F238E27FC236}">
                <a16:creationId xmlns:a16="http://schemas.microsoft.com/office/drawing/2014/main" id="{7E044779-F41E-EC94-A5B4-968EEFED184E}"/>
              </a:ext>
            </a:extLst>
          </p:cNvPr>
          <p:cNvSpPr/>
          <p:nvPr/>
        </p:nvSpPr>
        <p:spPr>
          <a:xfrm>
            <a:off x="10668628" y="1324216"/>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Oval 85">
            <a:extLst>
              <a:ext uri="{FF2B5EF4-FFF2-40B4-BE49-F238E27FC236}">
                <a16:creationId xmlns:a16="http://schemas.microsoft.com/office/drawing/2014/main" id="{FB2D9F04-3BAC-93AE-CE1C-C0D99EB51F2F}"/>
              </a:ext>
            </a:extLst>
          </p:cNvPr>
          <p:cNvSpPr/>
          <p:nvPr/>
        </p:nvSpPr>
        <p:spPr>
          <a:xfrm>
            <a:off x="7825609" y="1368169"/>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Oval 86">
            <a:extLst>
              <a:ext uri="{FF2B5EF4-FFF2-40B4-BE49-F238E27FC236}">
                <a16:creationId xmlns:a16="http://schemas.microsoft.com/office/drawing/2014/main" id="{554F75EE-2031-0052-0BEE-7BC9BF83D507}"/>
              </a:ext>
            </a:extLst>
          </p:cNvPr>
          <p:cNvSpPr/>
          <p:nvPr/>
        </p:nvSpPr>
        <p:spPr>
          <a:xfrm>
            <a:off x="5422454" y="1440744"/>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562B84BA-0FDD-5C4D-CC21-CC1AD8FC6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88" y="1649019"/>
            <a:ext cx="482788" cy="482788"/>
          </a:xfrm>
          <a:prstGeom prst="rect">
            <a:avLst/>
          </a:prstGeom>
        </p:spPr>
      </p:pic>
      <p:pic>
        <p:nvPicPr>
          <p:cNvPr id="15" name="Picture 14">
            <a:extLst>
              <a:ext uri="{FF2B5EF4-FFF2-40B4-BE49-F238E27FC236}">
                <a16:creationId xmlns:a16="http://schemas.microsoft.com/office/drawing/2014/main" id="{A0330478-BDB8-F190-342D-1394B5523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3789" y="1539975"/>
            <a:ext cx="517557" cy="517557"/>
          </a:xfrm>
          <a:prstGeom prst="rect">
            <a:avLst/>
          </a:prstGeom>
        </p:spPr>
      </p:pic>
      <p:pic>
        <p:nvPicPr>
          <p:cNvPr id="26" name="Picture 25">
            <a:extLst>
              <a:ext uri="{FF2B5EF4-FFF2-40B4-BE49-F238E27FC236}">
                <a16:creationId xmlns:a16="http://schemas.microsoft.com/office/drawing/2014/main" id="{AAB0CA59-DCA2-134B-4C33-FB36120E03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2625" y="1485992"/>
            <a:ext cx="659602" cy="659602"/>
          </a:xfrm>
          <a:prstGeom prst="rect">
            <a:avLst/>
          </a:prstGeom>
        </p:spPr>
      </p:pic>
      <p:pic>
        <p:nvPicPr>
          <p:cNvPr id="36" name="Picture 35">
            <a:extLst>
              <a:ext uri="{FF2B5EF4-FFF2-40B4-BE49-F238E27FC236}">
                <a16:creationId xmlns:a16="http://schemas.microsoft.com/office/drawing/2014/main" id="{87CA8821-D635-73A6-0F09-0B458540DA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0453" y="1455772"/>
            <a:ext cx="544192" cy="544192"/>
          </a:xfrm>
          <a:prstGeom prst="rect">
            <a:avLst/>
          </a:prstGeom>
        </p:spPr>
      </p:pic>
      <p:pic>
        <p:nvPicPr>
          <p:cNvPr id="44" name="Picture 43">
            <a:extLst>
              <a:ext uri="{FF2B5EF4-FFF2-40B4-BE49-F238E27FC236}">
                <a16:creationId xmlns:a16="http://schemas.microsoft.com/office/drawing/2014/main" id="{AB02B71F-E7C2-78F4-506D-621920D3EC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44489" y="1404085"/>
            <a:ext cx="630315" cy="630315"/>
          </a:xfrm>
          <a:prstGeom prst="rect">
            <a:avLst/>
          </a:prstGeom>
        </p:spPr>
      </p:pic>
      <p:cxnSp>
        <p:nvCxnSpPr>
          <p:cNvPr id="2" name="Straight Connector 1">
            <a:extLst>
              <a:ext uri="{FF2B5EF4-FFF2-40B4-BE49-F238E27FC236}">
                <a16:creationId xmlns:a16="http://schemas.microsoft.com/office/drawing/2014/main" id="{E9EE58C0-DDB4-5C0F-0DD4-50E1C647B10D}"/>
              </a:ext>
            </a:extLst>
          </p:cNvPr>
          <p:cNvCxnSpPr>
            <a:cxnSpLocks/>
          </p:cNvCxnSpPr>
          <p:nvPr/>
        </p:nvCxnSpPr>
        <p:spPr>
          <a:xfrm>
            <a:off x="3554962" y="1068710"/>
            <a:ext cx="493738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F8E52387-B50E-6DC0-B7DC-9658A70F3647}"/>
              </a:ext>
            </a:extLst>
          </p:cNvPr>
          <p:cNvSpPr txBox="1"/>
          <p:nvPr/>
        </p:nvSpPr>
        <p:spPr>
          <a:xfrm>
            <a:off x="2909455" y="3112655"/>
            <a:ext cx="1865745" cy="2031325"/>
          </a:xfrm>
          <a:prstGeom prst="rect">
            <a:avLst/>
          </a:prstGeom>
          <a:noFill/>
        </p:spPr>
        <p:txBody>
          <a:bodyPr wrap="square" rtlCol="0">
            <a:spAutoFi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Detailed project plans were created, including the development of flowcharts and design strategies.</a:t>
            </a:r>
          </a:p>
          <a:p>
            <a:endParaRPr lang="en-IN" dirty="0"/>
          </a:p>
        </p:txBody>
      </p:sp>
    </p:spTree>
    <p:extLst>
      <p:ext uri="{BB962C8B-B14F-4D97-AF65-F5344CB8AC3E}">
        <p14:creationId xmlns:p14="http://schemas.microsoft.com/office/powerpoint/2010/main" val="422057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19</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Google Shape;567;p56">
            <a:extLst>
              <a:ext uri="{FF2B5EF4-FFF2-40B4-BE49-F238E27FC236}">
                <a16:creationId xmlns:a16="http://schemas.microsoft.com/office/drawing/2014/main" id="{8B7D3761-7D73-D663-B89D-051ABEC64359}"/>
              </a:ext>
            </a:extLst>
          </p:cNvPr>
          <p:cNvSpPr txBox="1">
            <a:spLocks/>
          </p:cNvSpPr>
          <p:nvPr/>
        </p:nvSpPr>
        <p:spPr>
          <a:xfrm>
            <a:off x="1452281" y="283863"/>
            <a:ext cx="9301444" cy="862386"/>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4400" b="1" spc="300" dirty="0">
                <a:latin typeface="Calibri" panose="020F0502020204030204" pitchFamily="34" charset="0"/>
                <a:ea typeface="Calibri" panose="020F0502020204030204" pitchFamily="34" charset="0"/>
                <a:cs typeface="Calibri" panose="020F0502020204030204" pitchFamily="34" charset="0"/>
              </a:rPr>
              <a:t>Team overview and contributions</a:t>
            </a:r>
          </a:p>
        </p:txBody>
      </p:sp>
      <p:sp>
        <p:nvSpPr>
          <p:cNvPr id="12" name="Google Shape;570;p56">
            <a:extLst>
              <a:ext uri="{FF2B5EF4-FFF2-40B4-BE49-F238E27FC236}">
                <a16:creationId xmlns:a16="http://schemas.microsoft.com/office/drawing/2014/main" id="{0C7841E0-1796-B0A4-1FED-F8FF277168FF}"/>
              </a:ext>
            </a:extLst>
          </p:cNvPr>
          <p:cNvSpPr txBox="1">
            <a:spLocks/>
          </p:cNvSpPr>
          <p:nvPr/>
        </p:nvSpPr>
        <p:spPr>
          <a:xfrm>
            <a:off x="680853" y="2345670"/>
            <a:ext cx="3044250"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7" name="Google Shape;574;p56">
            <a:extLst>
              <a:ext uri="{FF2B5EF4-FFF2-40B4-BE49-F238E27FC236}">
                <a16:creationId xmlns:a16="http://schemas.microsoft.com/office/drawing/2014/main" id="{C5DD4804-E6E0-B80C-FD4E-1DC55E51919B}"/>
              </a:ext>
            </a:extLst>
          </p:cNvPr>
          <p:cNvSpPr txBox="1">
            <a:spLocks/>
          </p:cNvSpPr>
          <p:nvPr/>
        </p:nvSpPr>
        <p:spPr>
          <a:xfrm>
            <a:off x="7835152" y="2279784"/>
            <a:ext cx="4069977"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9" name="Google Shape;575;p56">
            <a:extLst>
              <a:ext uri="{FF2B5EF4-FFF2-40B4-BE49-F238E27FC236}">
                <a16:creationId xmlns:a16="http://schemas.microsoft.com/office/drawing/2014/main" id="{7B52EDAD-B36D-67FE-41B2-B6FED4A6821D}"/>
              </a:ext>
            </a:extLst>
          </p:cNvPr>
          <p:cNvSpPr txBox="1">
            <a:spLocks/>
          </p:cNvSpPr>
          <p:nvPr/>
        </p:nvSpPr>
        <p:spPr>
          <a:xfrm>
            <a:off x="6789728" y="5039738"/>
            <a:ext cx="3205047" cy="94385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IN" sz="2400" dirty="0"/>
          </a:p>
        </p:txBody>
      </p:sp>
      <p:sp>
        <p:nvSpPr>
          <p:cNvPr id="20" name="Google Shape;576;p56">
            <a:extLst>
              <a:ext uri="{FF2B5EF4-FFF2-40B4-BE49-F238E27FC236}">
                <a16:creationId xmlns:a16="http://schemas.microsoft.com/office/drawing/2014/main" id="{EC8E06DD-13CA-F4E1-A5A9-834BCC095336}"/>
              </a:ext>
            </a:extLst>
          </p:cNvPr>
          <p:cNvSpPr/>
          <p:nvPr/>
        </p:nvSpPr>
        <p:spPr>
          <a:xfrm>
            <a:off x="1420427" y="2032987"/>
            <a:ext cx="3426781" cy="3311370"/>
          </a:xfrm>
          <a:prstGeom prst="ellipse">
            <a:avLst/>
          </a:prstGeom>
          <a:noFill/>
          <a:ln w="19050" cap="flat" cmpd="sng">
            <a:solidFill>
              <a:schemeClr val="accent1"/>
            </a:solidFill>
            <a:prstDash val="solid"/>
            <a:round/>
            <a:headEnd type="none" w="sm" len="sm"/>
            <a:tailEnd type="none" w="sm" len="sm"/>
          </a:ln>
          <a:effectLst>
            <a:outerShdw blurRad="57150"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 name="Google Shape;577;p56">
            <a:extLst>
              <a:ext uri="{FF2B5EF4-FFF2-40B4-BE49-F238E27FC236}">
                <a16:creationId xmlns:a16="http://schemas.microsoft.com/office/drawing/2014/main" id="{9629BE9B-0060-C593-160B-3A66793DEFB2}"/>
              </a:ext>
            </a:extLst>
          </p:cNvPr>
          <p:cNvSpPr/>
          <p:nvPr/>
        </p:nvSpPr>
        <p:spPr>
          <a:xfrm>
            <a:off x="7084382" y="1988599"/>
            <a:ext cx="3462292" cy="3355758"/>
          </a:xfrm>
          <a:prstGeom prst="ellipse">
            <a:avLst/>
          </a:prstGeom>
          <a:noFill/>
          <a:ln w="19050" cap="flat" cmpd="sng">
            <a:solidFill>
              <a:schemeClr val="accent1"/>
            </a:solidFill>
            <a:prstDash val="solid"/>
            <a:round/>
            <a:headEnd type="none" w="sm" len="sm"/>
            <a:tailEnd type="none" w="sm" len="sm"/>
          </a:ln>
          <a:effectLst>
            <a:outerShdw blurRad="57150"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E7986BB0-7D84-D043-4BBC-155BDB6A17DC}"/>
              </a:ext>
            </a:extLst>
          </p:cNvPr>
          <p:cNvSpPr txBox="1"/>
          <p:nvPr/>
        </p:nvSpPr>
        <p:spPr>
          <a:xfrm>
            <a:off x="2370336" y="5530789"/>
            <a:ext cx="1214948"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Python</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Django</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B1DCFC85-D46C-A450-F430-5BF4C2D31CAC}"/>
              </a:ext>
            </a:extLst>
          </p:cNvPr>
          <p:cNvSpPr txBox="1"/>
          <p:nvPr/>
        </p:nvSpPr>
        <p:spPr>
          <a:xfrm>
            <a:off x="7785717" y="5628443"/>
            <a:ext cx="2609176"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Artificial Intelligence</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Frontend</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848A08F8-AA28-41B5-2E24-99666D95D28A}"/>
              </a:ext>
            </a:extLst>
          </p:cNvPr>
          <p:cNvCxnSpPr>
            <a:cxnSpLocks/>
          </p:cNvCxnSpPr>
          <p:nvPr/>
        </p:nvCxnSpPr>
        <p:spPr>
          <a:xfrm>
            <a:off x="1644073" y="1050238"/>
            <a:ext cx="8802254"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0606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3205019" y="286328"/>
            <a:ext cx="5823526" cy="671209"/>
          </a:xfrm>
        </p:spPr>
        <p:txBody>
          <a:bodyPr>
            <a:normAutofit fontScale="90000"/>
          </a:bodyPr>
          <a:lstStyle/>
          <a:p>
            <a:r>
              <a:rPr lang="en-IN" sz="4400" b="1" spc="300" dirty="0">
                <a:latin typeface="Calibri" panose="020F0502020204030204" pitchFamily="34" charset="0"/>
                <a:ea typeface="Calibri" panose="020F0502020204030204" pitchFamily="34" charset="0"/>
                <a:cs typeface="Calibri" panose="020F0502020204030204" pitchFamily="34" charset="0"/>
              </a:rPr>
              <a:t>Introduction</a:t>
            </a: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2</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Google Shape;191;p36">
            <a:extLst>
              <a:ext uri="{FF2B5EF4-FFF2-40B4-BE49-F238E27FC236}">
                <a16:creationId xmlns:a16="http://schemas.microsoft.com/office/drawing/2014/main" id="{6FC013EE-1D6F-2C75-18F2-CB88AEC5D646}"/>
              </a:ext>
            </a:extLst>
          </p:cNvPr>
          <p:cNvSpPr txBox="1">
            <a:spLocks noGrp="1"/>
          </p:cNvSpPr>
          <p:nvPr>
            <p:ph type="subTitle" idx="1"/>
          </p:nvPr>
        </p:nvSpPr>
        <p:spPr>
          <a:xfrm>
            <a:off x="759483" y="2056800"/>
            <a:ext cx="10931652" cy="2991161"/>
          </a:xfrm>
          <a:prstGeom prst="rect">
            <a:avLst/>
          </a:prstGeom>
        </p:spPr>
        <p:txBody>
          <a:bodyPr spcFirstLastPara="1" wrap="square" lIns="91425" tIns="91425" rIns="91425" bIns="91425" anchor="ctr" anchorCtr="0">
            <a:noAutofit/>
          </a:bodyPr>
          <a:lstStyle/>
          <a:p>
            <a:pPr marL="342900" indent="-342900" algn="just">
              <a:lnSpc>
                <a:spcPct val="100000"/>
              </a:lnSpc>
              <a:spcBef>
                <a:spcPts val="0"/>
              </a:spcBef>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Our project introduces an innovative approach to disease detection: analyzing medical prescriptions. By uncovering valuable insights from prescription data, we're developing an advanced model for early disease identification. </a:t>
            </a:r>
          </a:p>
          <a:p>
            <a:pPr marL="342900" indent="-342900" algn="just">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Our innovative approach analyzes prescription data to swiftly identify diseases, benefiting both doctors and patients. By providing personalized insights, we simplify disease understanding, leading to quicker diagnoses and improved outcomes for all involved.</a:t>
            </a:r>
          </a:p>
        </p:txBody>
      </p:sp>
      <p:cxnSp>
        <p:nvCxnSpPr>
          <p:cNvPr id="10" name="Straight Connector 9">
            <a:extLst>
              <a:ext uri="{FF2B5EF4-FFF2-40B4-BE49-F238E27FC236}">
                <a16:creationId xmlns:a16="http://schemas.microsoft.com/office/drawing/2014/main" id="{82825A68-7320-AEA0-AE2D-2A8FAADFCB7A}"/>
              </a:ext>
            </a:extLst>
          </p:cNvPr>
          <p:cNvCxnSpPr>
            <a:cxnSpLocks/>
          </p:cNvCxnSpPr>
          <p:nvPr/>
        </p:nvCxnSpPr>
        <p:spPr>
          <a:xfrm>
            <a:off x="4378036" y="942109"/>
            <a:ext cx="3343564" cy="0"/>
          </a:xfrm>
          <a:prstGeom prst="line">
            <a:avLst/>
          </a:prstGeom>
          <a:ln/>
          <a:effectLst>
            <a:glow rad="50800">
              <a:schemeClr val="accent1">
                <a:lumMod val="60000"/>
                <a:lumOff val="40000"/>
                <a:alpha val="30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678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16936" y="122870"/>
            <a:ext cx="9144000" cy="825468"/>
          </a:xfrm>
        </p:spPr>
        <p:txBody>
          <a:bodyPr>
            <a:normAutofit/>
          </a:bodyPr>
          <a:lstStyle/>
          <a:p>
            <a:r>
              <a:rPr lang="en-US" sz="4000" b="1" cap="none" dirty="0">
                <a:latin typeface="Calibri" panose="020F0502020204030204" pitchFamily="34" charset="0"/>
                <a:ea typeface="Calibri" panose="020F0502020204030204" pitchFamily="34" charset="0"/>
                <a:cs typeface="Calibri" panose="020F0502020204030204" pitchFamily="34" charset="0"/>
              </a:rPr>
              <a:t>References/Related work/comparison</a:t>
            </a:r>
            <a:r>
              <a:rPr lang="en-US" sz="4000" b="1" dirty="0">
                <a:latin typeface="Calibri" panose="020F0502020204030204" pitchFamily="34" charset="0"/>
                <a:ea typeface="Calibri" panose="020F0502020204030204" pitchFamily="34" charset="0"/>
                <a:cs typeface="Calibri" panose="020F0502020204030204" pitchFamily="34" charset="0"/>
              </a:rPr>
              <a:t> </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3</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Content Placeholder 3">
            <a:extLst>
              <a:ext uri="{FF2B5EF4-FFF2-40B4-BE49-F238E27FC236}">
                <a16:creationId xmlns:a16="http://schemas.microsoft.com/office/drawing/2014/main" id="{49C84ACA-BD3F-052C-A3BE-E587453F71AF}"/>
              </a:ext>
            </a:extLst>
          </p:cNvPr>
          <p:cNvSpPr txBox="1">
            <a:spLocks/>
          </p:cNvSpPr>
          <p:nvPr/>
        </p:nvSpPr>
        <p:spPr>
          <a:xfrm>
            <a:off x="1533236" y="962193"/>
            <a:ext cx="9143999" cy="422323"/>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effectLst/>
                <a:latin typeface="Calibri" panose="020F0502020204030204" pitchFamily="34" charset="0"/>
                <a:ea typeface="Calibri" panose="020F0502020204030204" pitchFamily="34" charset="0"/>
                <a:cs typeface="Calibri" panose="020F0502020204030204" pitchFamily="34" charset="0"/>
              </a:rPr>
              <a:t>Previous Research and Projects</a:t>
            </a:r>
            <a:endParaRPr lang="en-US" sz="2800" b="1" dirty="0">
              <a:latin typeface="Calibri" panose="020F0502020204030204" pitchFamily="34" charset="0"/>
              <a:ea typeface="Calibri" panose="020F0502020204030204" pitchFamily="34" charset="0"/>
              <a:cs typeface="Calibri" panose="020F0502020204030204" pitchFamily="34" charset="0"/>
            </a:endParaRPr>
          </a:p>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3A819600-4664-F592-52CB-910A0B20578D}"/>
              </a:ext>
            </a:extLst>
          </p:cNvPr>
          <p:cNvCxnSpPr>
            <a:cxnSpLocks/>
          </p:cNvCxnSpPr>
          <p:nvPr/>
        </p:nvCxnSpPr>
        <p:spPr>
          <a:xfrm>
            <a:off x="1644073" y="1394691"/>
            <a:ext cx="891309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D3847DFB-E1F1-483A-C7EE-471CF1A8C9C4}"/>
              </a:ext>
            </a:extLst>
          </p:cNvPr>
          <p:cNvSpPr txBox="1"/>
          <p:nvPr/>
        </p:nvSpPr>
        <p:spPr>
          <a:xfrm>
            <a:off x="263602" y="1792155"/>
            <a:ext cx="11809197" cy="707886"/>
          </a:xfrm>
          <a:prstGeom prst="rect">
            <a:avLst/>
          </a:prstGeom>
          <a:noFill/>
        </p:spPr>
        <p:txBody>
          <a:bodyPr wrap="square" rtlCol="0">
            <a:spAutoFit/>
          </a:bodyPr>
          <a:lstStyle/>
          <a:p>
            <a:pPr marL="342900" indent="-342900">
              <a:buFont typeface="Wingdings" panose="05000000000000000000" pitchFamily="2" charset="2"/>
              <a:buChar char="Ø"/>
            </a:pPr>
            <a:endPar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0258F3B-DC16-F8A4-E96D-FBE46569E953}"/>
              </a:ext>
            </a:extLst>
          </p:cNvPr>
          <p:cNvSpPr txBox="1"/>
          <p:nvPr/>
        </p:nvSpPr>
        <p:spPr>
          <a:xfrm>
            <a:off x="688157" y="3535052"/>
            <a:ext cx="8880050" cy="400110"/>
          </a:xfrm>
          <a:prstGeom prst="rect">
            <a:avLst/>
          </a:prstGeom>
          <a:noFill/>
        </p:spPr>
        <p:txBody>
          <a:bodyPr wrap="square" rtlCol="0">
            <a:spAutoFit/>
          </a:bodyPr>
          <a:lstStyle/>
          <a:p>
            <a:endParaRPr lang="en-IN" sz="2000" dirty="0"/>
          </a:p>
        </p:txBody>
      </p:sp>
    </p:spTree>
    <p:extLst>
      <p:ext uri="{BB962C8B-B14F-4D97-AF65-F5344CB8AC3E}">
        <p14:creationId xmlns:p14="http://schemas.microsoft.com/office/powerpoint/2010/main" val="281609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4</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5" name="Google Shape;206;p38">
            <a:extLst>
              <a:ext uri="{FF2B5EF4-FFF2-40B4-BE49-F238E27FC236}">
                <a16:creationId xmlns:a16="http://schemas.microsoft.com/office/drawing/2014/main" id="{294E29D8-EE51-EE72-A478-10464F68AFA4}"/>
              </a:ext>
            </a:extLst>
          </p:cNvPr>
          <p:cNvSpPr/>
          <p:nvPr/>
        </p:nvSpPr>
        <p:spPr>
          <a:xfrm>
            <a:off x="5584726" y="1891183"/>
            <a:ext cx="1182084" cy="1212005"/>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07;p38">
            <a:extLst>
              <a:ext uri="{FF2B5EF4-FFF2-40B4-BE49-F238E27FC236}">
                <a16:creationId xmlns:a16="http://schemas.microsoft.com/office/drawing/2014/main" id="{95EADFA2-20AE-40A7-EA7F-D654539D896B}"/>
              </a:ext>
            </a:extLst>
          </p:cNvPr>
          <p:cNvSpPr/>
          <p:nvPr/>
        </p:nvSpPr>
        <p:spPr>
          <a:xfrm>
            <a:off x="9151641" y="1913893"/>
            <a:ext cx="1182084" cy="1212004"/>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8;p38">
            <a:extLst>
              <a:ext uri="{FF2B5EF4-FFF2-40B4-BE49-F238E27FC236}">
                <a16:creationId xmlns:a16="http://schemas.microsoft.com/office/drawing/2014/main" id="{7700CFA1-7145-8970-6A40-F7CEA9E3805E}"/>
              </a:ext>
            </a:extLst>
          </p:cNvPr>
          <p:cNvSpPr/>
          <p:nvPr/>
        </p:nvSpPr>
        <p:spPr>
          <a:xfrm>
            <a:off x="1833961" y="1891183"/>
            <a:ext cx="1182084" cy="1212017"/>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10;p38">
            <a:extLst>
              <a:ext uri="{FF2B5EF4-FFF2-40B4-BE49-F238E27FC236}">
                <a16:creationId xmlns:a16="http://schemas.microsoft.com/office/drawing/2014/main" id="{FC5C45D8-FCCC-60D5-25BE-458C16D81A61}"/>
              </a:ext>
            </a:extLst>
          </p:cNvPr>
          <p:cNvSpPr txBox="1">
            <a:spLocks/>
          </p:cNvSpPr>
          <p:nvPr/>
        </p:nvSpPr>
        <p:spPr>
          <a:xfrm>
            <a:off x="938685" y="3381886"/>
            <a:ext cx="3078806" cy="44911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Financially Feasible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2" name="Google Shape;212;p38">
            <a:extLst>
              <a:ext uri="{FF2B5EF4-FFF2-40B4-BE49-F238E27FC236}">
                <a16:creationId xmlns:a16="http://schemas.microsoft.com/office/drawing/2014/main" id="{028A040D-559C-7DDA-F249-15730F088441}"/>
              </a:ext>
            </a:extLst>
          </p:cNvPr>
          <p:cNvSpPr txBox="1">
            <a:spLocks/>
          </p:cNvSpPr>
          <p:nvPr/>
        </p:nvSpPr>
        <p:spPr>
          <a:xfrm>
            <a:off x="4808497" y="3403702"/>
            <a:ext cx="2687135" cy="428178"/>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Socially Feasible</a:t>
            </a:r>
          </a:p>
        </p:txBody>
      </p:sp>
      <p:sp>
        <p:nvSpPr>
          <p:cNvPr id="33" name="Google Shape;214;p38">
            <a:extLst>
              <a:ext uri="{FF2B5EF4-FFF2-40B4-BE49-F238E27FC236}">
                <a16:creationId xmlns:a16="http://schemas.microsoft.com/office/drawing/2014/main" id="{77A7149E-DC9D-FB12-8AF8-D0D0FA86215E}"/>
              </a:ext>
            </a:extLst>
          </p:cNvPr>
          <p:cNvSpPr txBox="1">
            <a:spLocks/>
          </p:cNvSpPr>
          <p:nvPr/>
        </p:nvSpPr>
        <p:spPr>
          <a:xfrm>
            <a:off x="8286638" y="3299661"/>
            <a:ext cx="3235121"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Technical Feasibility</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4" name="Google Shape;209;p38">
            <a:extLst>
              <a:ext uri="{FF2B5EF4-FFF2-40B4-BE49-F238E27FC236}">
                <a16:creationId xmlns:a16="http://schemas.microsoft.com/office/drawing/2014/main" id="{8EB774CC-C6B3-8EA9-8C60-F4AE16DB86BE}"/>
              </a:ext>
            </a:extLst>
          </p:cNvPr>
          <p:cNvSpPr txBox="1">
            <a:spLocks/>
          </p:cNvSpPr>
          <p:nvPr/>
        </p:nvSpPr>
        <p:spPr>
          <a:xfrm>
            <a:off x="1762952" y="359730"/>
            <a:ext cx="8376129" cy="79671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600" dirty="0">
                <a:latin typeface="Calibri" panose="020F0502020204030204" pitchFamily="34" charset="0"/>
                <a:ea typeface="Calibri" panose="020F0502020204030204" pitchFamily="34" charset="0"/>
                <a:cs typeface="Calibri" panose="020F0502020204030204" pitchFamily="34" charset="0"/>
              </a:rPr>
              <a:t>Feasibility study </a:t>
            </a:r>
          </a:p>
        </p:txBody>
      </p:sp>
      <p:sp>
        <p:nvSpPr>
          <p:cNvPr id="35" name="Google Shape;211;p38">
            <a:extLst>
              <a:ext uri="{FF2B5EF4-FFF2-40B4-BE49-F238E27FC236}">
                <a16:creationId xmlns:a16="http://schemas.microsoft.com/office/drawing/2014/main" id="{4D2B16EF-D11C-2885-CD7A-89B52F02917C}"/>
              </a:ext>
            </a:extLst>
          </p:cNvPr>
          <p:cNvSpPr txBox="1">
            <a:spLocks noGrp="1"/>
          </p:cNvSpPr>
          <p:nvPr>
            <p:ph type="subTitle" idx="1"/>
          </p:nvPr>
        </p:nvSpPr>
        <p:spPr>
          <a:xfrm>
            <a:off x="938685" y="3959047"/>
            <a:ext cx="3078806" cy="14888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000" dirty="0">
                <a:latin typeface="Calibri" panose="020F0502020204030204" pitchFamily="34" charset="0"/>
                <a:ea typeface="Calibri" panose="020F0502020204030204" pitchFamily="34" charset="0"/>
                <a:cs typeface="Calibri" panose="020F0502020204030204" pitchFamily="34" charset="0"/>
              </a:rPr>
              <a:t>20 dollar per hour runtime cost. </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Based on our analysis</a:t>
            </a:r>
            <a:r>
              <a:rPr lang="en-US" sz="2000" dirty="0">
                <a:latin typeface="Calibri" panose="020F0502020204030204" pitchFamily="34" charset="0"/>
                <a:ea typeface="Calibri" panose="020F0502020204030204" pitchFamily="34" charset="0"/>
                <a:cs typeface="Calibri" panose="020F0502020204030204" pitchFamily="34" charset="0"/>
              </a:rPr>
              <a:t>  operating and hosting this service is financially advantageous.</a:t>
            </a:r>
          </a:p>
          <a:p>
            <a:pPr marL="0" lvl="0" indent="0" rtl="0">
              <a:spcBef>
                <a:spcPts val="0"/>
              </a:spcBef>
              <a:spcAft>
                <a:spcPts val="0"/>
              </a:spcAft>
              <a:buNone/>
            </a:pP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36" name="Google Shape;213;p38">
            <a:extLst>
              <a:ext uri="{FF2B5EF4-FFF2-40B4-BE49-F238E27FC236}">
                <a16:creationId xmlns:a16="http://schemas.microsoft.com/office/drawing/2014/main" id="{30584BAD-E787-9CA2-5B76-29EC8656F7AE}"/>
              </a:ext>
            </a:extLst>
          </p:cNvPr>
          <p:cNvSpPr txBox="1">
            <a:spLocks/>
          </p:cNvSpPr>
          <p:nvPr/>
        </p:nvSpPr>
        <p:spPr>
          <a:xfrm>
            <a:off x="4358625" y="3959441"/>
            <a:ext cx="3682716" cy="134384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There's a big chance people will embrace this product fast because it makes the work easy and reduce the time</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37" name="Google Shape;215;p38">
            <a:extLst>
              <a:ext uri="{FF2B5EF4-FFF2-40B4-BE49-F238E27FC236}">
                <a16:creationId xmlns:a16="http://schemas.microsoft.com/office/drawing/2014/main" id="{E7156405-294C-9D21-6360-7ADB353A64F7}"/>
              </a:ext>
            </a:extLst>
          </p:cNvPr>
          <p:cNvSpPr txBox="1">
            <a:spLocks/>
          </p:cNvSpPr>
          <p:nvPr/>
        </p:nvSpPr>
        <p:spPr>
          <a:xfrm>
            <a:off x="8122023" y="3959046"/>
            <a:ext cx="3399736" cy="1482063"/>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6gb VRAM, 16gb RAM, 16 core CPU.</a:t>
            </a:r>
            <a:r>
              <a:rPr lang="en-US" sz="2000" dirty="0">
                <a:latin typeface="Calibri" panose="020F0502020204030204" pitchFamily="34" charset="0"/>
                <a:ea typeface="Calibri" panose="020F0502020204030204" pitchFamily="34" charset="0"/>
                <a:cs typeface="Calibri" panose="020F0502020204030204" pitchFamily="34" charset="0"/>
              </a:rPr>
              <a:t>Thorough research efforts    have confirmed the technical feasibility of this product, guaranteeing its technological viability.</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8" name="Google Shape;232;p38">
            <a:extLst>
              <a:ext uri="{FF2B5EF4-FFF2-40B4-BE49-F238E27FC236}">
                <a16:creationId xmlns:a16="http://schemas.microsoft.com/office/drawing/2014/main" id="{5FA67CF8-DD98-907C-9815-7B2FA94577F6}"/>
              </a:ext>
            </a:extLst>
          </p:cNvPr>
          <p:cNvCxnSpPr>
            <a:cxnSpLocks/>
          </p:cNvCxnSpPr>
          <p:nvPr/>
        </p:nvCxnSpPr>
        <p:spPr>
          <a:xfrm>
            <a:off x="1809453" y="3939693"/>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40" name="Google Shape;232;p38">
            <a:extLst>
              <a:ext uri="{FF2B5EF4-FFF2-40B4-BE49-F238E27FC236}">
                <a16:creationId xmlns:a16="http://schemas.microsoft.com/office/drawing/2014/main" id="{06FECC51-BC66-4E69-E523-2838081C8F47}"/>
              </a:ext>
            </a:extLst>
          </p:cNvPr>
          <p:cNvCxnSpPr>
            <a:cxnSpLocks/>
          </p:cNvCxnSpPr>
          <p:nvPr/>
        </p:nvCxnSpPr>
        <p:spPr>
          <a:xfrm>
            <a:off x="9207706" y="3939693"/>
            <a:ext cx="126265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41" name="Google Shape;232;p38">
            <a:extLst>
              <a:ext uri="{FF2B5EF4-FFF2-40B4-BE49-F238E27FC236}">
                <a16:creationId xmlns:a16="http://schemas.microsoft.com/office/drawing/2014/main" id="{3EEC93E1-A85B-2CC1-D34C-14059C698456}"/>
              </a:ext>
            </a:extLst>
          </p:cNvPr>
          <p:cNvCxnSpPr>
            <a:cxnSpLocks/>
          </p:cNvCxnSpPr>
          <p:nvPr/>
        </p:nvCxnSpPr>
        <p:spPr>
          <a:xfrm>
            <a:off x="5548866" y="3946761"/>
            <a:ext cx="126265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pic>
        <p:nvPicPr>
          <p:cNvPr id="3" name="Picture 2">
            <a:extLst>
              <a:ext uri="{FF2B5EF4-FFF2-40B4-BE49-F238E27FC236}">
                <a16:creationId xmlns:a16="http://schemas.microsoft.com/office/drawing/2014/main" id="{5378CF41-15AB-3693-E5BD-FEFF036C2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715" y="1985205"/>
            <a:ext cx="1015448" cy="1015448"/>
          </a:xfrm>
          <a:prstGeom prst="rect">
            <a:avLst/>
          </a:prstGeom>
        </p:spPr>
      </p:pic>
      <p:pic>
        <p:nvPicPr>
          <p:cNvPr id="8" name="Picture 7">
            <a:extLst>
              <a:ext uri="{FF2B5EF4-FFF2-40B4-BE49-F238E27FC236}">
                <a16:creationId xmlns:a16="http://schemas.microsoft.com/office/drawing/2014/main" id="{866C0EF1-D4F8-FF71-D209-1CE03E229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628" y="2145002"/>
            <a:ext cx="686235" cy="686235"/>
          </a:xfrm>
          <a:prstGeom prst="rect">
            <a:avLst/>
          </a:prstGeom>
        </p:spPr>
      </p:pic>
      <p:pic>
        <p:nvPicPr>
          <p:cNvPr id="11" name="Picture 10">
            <a:extLst>
              <a:ext uri="{FF2B5EF4-FFF2-40B4-BE49-F238E27FC236}">
                <a16:creationId xmlns:a16="http://schemas.microsoft.com/office/drawing/2014/main" id="{E92CFC52-0721-FD46-BDC3-215F777A2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0812" y="2038470"/>
            <a:ext cx="846773" cy="846773"/>
          </a:xfrm>
          <a:prstGeom prst="rect">
            <a:avLst/>
          </a:prstGeom>
        </p:spPr>
      </p:pic>
      <p:cxnSp>
        <p:nvCxnSpPr>
          <p:cNvPr id="2" name="Straight Connector 1">
            <a:extLst>
              <a:ext uri="{FF2B5EF4-FFF2-40B4-BE49-F238E27FC236}">
                <a16:creationId xmlns:a16="http://schemas.microsoft.com/office/drawing/2014/main" id="{2CA8B7AA-5E92-D73E-414C-45FFFB00C39F}"/>
              </a:ext>
            </a:extLst>
          </p:cNvPr>
          <p:cNvCxnSpPr>
            <a:cxnSpLocks/>
          </p:cNvCxnSpPr>
          <p:nvPr/>
        </p:nvCxnSpPr>
        <p:spPr>
          <a:xfrm>
            <a:off x="3146611" y="1156445"/>
            <a:ext cx="546398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6403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443046" y="0"/>
            <a:ext cx="9144000" cy="921590"/>
          </a:xfrm>
        </p:spPr>
        <p:txBody>
          <a:bodyPr>
            <a:norm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Project Architecture</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5</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pic>
        <p:nvPicPr>
          <p:cNvPr id="21" name="Picture 20">
            <a:extLst>
              <a:ext uri="{FF2B5EF4-FFF2-40B4-BE49-F238E27FC236}">
                <a16:creationId xmlns:a16="http://schemas.microsoft.com/office/drawing/2014/main" id="{00546A36-7D2A-7093-CA15-2C8BACC5D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55" y="1589427"/>
            <a:ext cx="10418618" cy="4441918"/>
          </a:xfrm>
          <a:prstGeom prst="rect">
            <a:avLst/>
          </a:prstGeom>
        </p:spPr>
      </p:pic>
      <p:cxnSp>
        <p:nvCxnSpPr>
          <p:cNvPr id="3" name="Straight Connector 2">
            <a:extLst>
              <a:ext uri="{FF2B5EF4-FFF2-40B4-BE49-F238E27FC236}">
                <a16:creationId xmlns:a16="http://schemas.microsoft.com/office/drawing/2014/main" id="{6430E95A-2099-2B10-EB67-9619B45ABF1A}"/>
              </a:ext>
            </a:extLst>
          </p:cNvPr>
          <p:cNvCxnSpPr>
            <a:cxnSpLocks/>
          </p:cNvCxnSpPr>
          <p:nvPr/>
        </p:nvCxnSpPr>
        <p:spPr>
          <a:xfrm>
            <a:off x="3077057" y="1003920"/>
            <a:ext cx="590764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0078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BA7F58-C8DC-91D9-2179-78E8AE4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466" y="1098302"/>
            <a:ext cx="7630080" cy="5340063"/>
          </a:xfrm>
          <a:prstGeom prst="rect">
            <a:avLst/>
          </a:prstGeom>
        </p:spPr>
      </p:pic>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156230"/>
            <a:ext cx="9144000" cy="684279"/>
          </a:xfrm>
        </p:spPr>
        <p:txBody>
          <a:bodyPr>
            <a:normAutofit/>
          </a:bodyPr>
          <a:lstStyle/>
          <a:p>
            <a:r>
              <a:rPr lang="en-GB" sz="4000" b="1" dirty="0">
                <a:latin typeface="Calibri" panose="020F0502020204030204" pitchFamily="34" charset="0"/>
                <a:ea typeface="Calibri" panose="020F0502020204030204" pitchFamily="34" charset="0"/>
                <a:cs typeface="Calibri" panose="020F0502020204030204" pitchFamily="34" charset="0"/>
              </a:rPr>
              <a:t>AI MODELS </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6</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ADEC314C-8580-6E1F-DD47-3219433843F3}"/>
              </a:ext>
            </a:extLst>
          </p:cNvPr>
          <p:cNvCxnSpPr>
            <a:cxnSpLocks/>
          </p:cNvCxnSpPr>
          <p:nvPr/>
        </p:nvCxnSpPr>
        <p:spPr>
          <a:xfrm>
            <a:off x="4510355" y="825731"/>
            <a:ext cx="3133618"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57488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7</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Google Shape;567;p56">
            <a:extLst>
              <a:ext uri="{FF2B5EF4-FFF2-40B4-BE49-F238E27FC236}">
                <a16:creationId xmlns:a16="http://schemas.microsoft.com/office/drawing/2014/main" id="{8B7D3761-7D73-D663-B89D-051ABEC64359}"/>
              </a:ext>
            </a:extLst>
          </p:cNvPr>
          <p:cNvSpPr txBox="1">
            <a:spLocks/>
          </p:cNvSpPr>
          <p:nvPr/>
        </p:nvSpPr>
        <p:spPr>
          <a:xfrm>
            <a:off x="2237250" y="283863"/>
            <a:ext cx="7717500" cy="862386"/>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endParaRPr lang="en-IN" sz="4400" dirty="0"/>
          </a:p>
        </p:txBody>
      </p:sp>
      <p:sp>
        <p:nvSpPr>
          <p:cNvPr id="12" name="Google Shape;570;p56">
            <a:extLst>
              <a:ext uri="{FF2B5EF4-FFF2-40B4-BE49-F238E27FC236}">
                <a16:creationId xmlns:a16="http://schemas.microsoft.com/office/drawing/2014/main" id="{0C7841E0-1796-B0A4-1FED-F8FF277168FF}"/>
              </a:ext>
            </a:extLst>
          </p:cNvPr>
          <p:cNvSpPr txBox="1">
            <a:spLocks/>
          </p:cNvSpPr>
          <p:nvPr/>
        </p:nvSpPr>
        <p:spPr>
          <a:xfrm>
            <a:off x="680853" y="2345670"/>
            <a:ext cx="3044250"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7" name="Google Shape;574;p56">
            <a:extLst>
              <a:ext uri="{FF2B5EF4-FFF2-40B4-BE49-F238E27FC236}">
                <a16:creationId xmlns:a16="http://schemas.microsoft.com/office/drawing/2014/main" id="{C5DD4804-E6E0-B80C-FD4E-1DC55E51919B}"/>
              </a:ext>
            </a:extLst>
          </p:cNvPr>
          <p:cNvSpPr txBox="1">
            <a:spLocks/>
          </p:cNvSpPr>
          <p:nvPr/>
        </p:nvSpPr>
        <p:spPr>
          <a:xfrm>
            <a:off x="7835152" y="2279784"/>
            <a:ext cx="4069977"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9" name="Google Shape;575;p56">
            <a:extLst>
              <a:ext uri="{FF2B5EF4-FFF2-40B4-BE49-F238E27FC236}">
                <a16:creationId xmlns:a16="http://schemas.microsoft.com/office/drawing/2014/main" id="{7B52EDAD-B36D-67FE-41B2-B6FED4A6821D}"/>
              </a:ext>
            </a:extLst>
          </p:cNvPr>
          <p:cNvSpPr txBox="1">
            <a:spLocks/>
          </p:cNvSpPr>
          <p:nvPr/>
        </p:nvSpPr>
        <p:spPr>
          <a:xfrm>
            <a:off x="6789728" y="5039738"/>
            <a:ext cx="3205047" cy="94385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IN" sz="2400" dirty="0"/>
          </a:p>
        </p:txBody>
      </p:sp>
      <p:sp>
        <p:nvSpPr>
          <p:cNvPr id="4" name="TextBox 3">
            <a:extLst>
              <a:ext uri="{FF2B5EF4-FFF2-40B4-BE49-F238E27FC236}">
                <a16:creationId xmlns:a16="http://schemas.microsoft.com/office/drawing/2014/main" id="{549D87F5-201F-4D16-2B13-6D2ECE3811D9}"/>
              </a:ext>
            </a:extLst>
          </p:cNvPr>
          <p:cNvSpPr txBox="1"/>
          <p:nvPr/>
        </p:nvSpPr>
        <p:spPr>
          <a:xfrm>
            <a:off x="1389207" y="108594"/>
            <a:ext cx="8759763" cy="769441"/>
          </a:xfrm>
          <a:prstGeom prst="rect">
            <a:avLst/>
          </a:prstGeom>
          <a:noFill/>
        </p:spPr>
        <p:txBody>
          <a:bodyPr wrap="square" rtlCol="0">
            <a:spAutoFit/>
          </a:bodyPr>
          <a:lstStyle/>
          <a:p>
            <a:r>
              <a:rPr lang="en-US" sz="4400" b="1" spc="300" dirty="0">
                <a:latin typeface="Calibri" panose="020F0502020204030204" pitchFamily="34" charset="0"/>
                <a:ea typeface="Calibri" panose="020F0502020204030204" pitchFamily="34" charset="0"/>
                <a:cs typeface="Calibri" panose="020F0502020204030204" pitchFamily="34" charset="0"/>
              </a:rPr>
              <a:t>        </a:t>
            </a:r>
            <a:r>
              <a:rPr lang="en-US" sz="4000" b="1" spc="300" dirty="0">
                <a:latin typeface="Calibri" panose="020F0502020204030204" pitchFamily="34" charset="0"/>
                <a:ea typeface="Calibri" panose="020F0502020204030204" pitchFamily="34" charset="0"/>
                <a:cs typeface="Calibri" panose="020F0502020204030204" pitchFamily="34" charset="0"/>
              </a:rPr>
              <a:t>Algorithms we are using</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D77629B-B01F-AE58-D2E7-EA8825FA4852}"/>
              </a:ext>
            </a:extLst>
          </p:cNvPr>
          <p:cNvSpPr txBox="1"/>
          <p:nvPr/>
        </p:nvSpPr>
        <p:spPr>
          <a:xfrm>
            <a:off x="1219200" y="1163781"/>
            <a:ext cx="10889672" cy="5032147"/>
          </a:xfrm>
          <a:prstGeom prst="rect">
            <a:avLst/>
          </a:prstGeom>
          <a:noFill/>
        </p:spPr>
        <p:txBody>
          <a:bodyPr wrap="square" rtlCol="0">
            <a:spAutoFit/>
          </a:bodyPr>
          <a:lstStyle/>
          <a:p>
            <a:pPr algn="l">
              <a:buFont typeface="+mj-lt"/>
              <a:buAutoNum type="arabicPeriod"/>
            </a:pPr>
            <a:endParaRPr lang="en-US" sz="21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Decision Tree Regression (DTR)</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Splits data into branches based on features.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Easy to understand but may overfit.</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Random Forest (RFC)</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Ensemble method combining multiple decision trees.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Robust and less prone to overfitting.</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Extreme Gradient Boosting (XGB)</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Boosting algorithm that optimizes the residuals of previous models.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Fast and highly accurate.</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Convolutional Neural Networks (CNN)</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Deep learning models for structured grid-like data (e.g., images or sequences).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Automatically learns features, useful for image-based or sequential data.</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TensorFlow</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Deep learning framework for building and training neural network models.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Offers scalability and supports distributed computing.</a:t>
            </a:r>
          </a:p>
        </p:txBody>
      </p:sp>
      <p:cxnSp>
        <p:nvCxnSpPr>
          <p:cNvPr id="2" name="Straight Connector 1">
            <a:extLst>
              <a:ext uri="{FF2B5EF4-FFF2-40B4-BE49-F238E27FC236}">
                <a16:creationId xmlns:a16="http://schemas.microsoft.com/office/drawing/2014/main" id="{CA0DDD6C-7C88-D637-9138-0EDB30908994}"/>
              </a:ext>
            </a:extLst>
          </p:cNvPr>
          <p:cNvCxnSpPr>
            <a:cxnSpLocks/>
          </p:cNvCxnSpPr>
          <p:nvPr/>
        </p:nvCxnSpPr>
        <p:spPr>
          <a:xfrm>
            <a:off x="2283432" y="859922"/>
            <a:ext cx="7482103"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566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8</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Google Shape;247;p40">
            <a:extLst>
              <a:ext uri="{FF2B5EF4-FFF2-40B4-BE49-F238E27FC236}">
                <a16:creationId xmlns:a16="http://schemas.microsoft.com/office/drawing/2014/main" id="{60A35AE1-0450-D6A0-1BFE-1FE08B477FEA}"/>
              </a:ext>
            </a:extLst>
          </p:cNvPr>
          <p:cNvSpPr txBox="1">
            <a:spLocks/>
          </p:cNvSpPr>
          <p:nvPr/>
        </p:nvSpPr>
        <p:spPr>
          <a:xfrm>
            <a:off x="1686674" y="98499"/>
            <a:ext cx="8654893" cy="91117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300" dirty="0">
                <a:latin typeface="Calibri" panose="020F0502020204030204" pitchFamily="34" charset="0"/>
                <a:ea typeface="Calibri" panose="020F0502020204030204" pitchFamily="34" charset="0"/>
                <a:cs typeface="Calibri" panose="020F0502020204030204" pitchFamily="34" charset="0"/>
              </a:rPr>
              <a:t>About data </a:t>
            </a:r>
          </a:p>
        </p:txBody>
      </p:sp>
      <p:sp>
        <p:nvSpPr>
          <p:cNvPr id="49" name="Google Shape;248;p40">
            <a:extLst>
              <a:ext uri="{FF2B5EF4-FFF2-40B4-BE49-F238E27FC236}">
                <a16:creationId xmlns:a16="http://schemas.microsoft.com/office/drawing/2014/main" id="{A10825CC-0816-2B85-DB8C-610625122465}"/>
              </a:ext>
            </a:extLst>
          </p:cNvPr>
          <p:cNvSpPr txBox="1">
            <a:spLocks/>
          </p:cNvSpPr>
          <p:nvPr/>
        </p:nvSpPr>
        <p:spPr>
          <a:xfrm>
            <a:off x="1527768" y="1734059"/>
            <a:ext cx="1356083"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Sample</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space </a:t>
            </a:r>
          </a:p>
        </p:txBody>
      </p:sp>
      <p:sp>
        <p:nvSpPr>
          <p:cNvPr id="50" name="Google Shape;248;p40">
            <a:extLst>
              <a:ext uri="{FF2B5EF4-FFF2-40B4-BE49-F238E27FC236}">
                <a16:creationId xmlns:a16="http://schemas.microsoft.com/office/drawing/2014/main" id="{7ED0EB35-7EB3-D30B-653A-0F51D1806A70}"/>
              </a:ext>
            </a:extLst>
          </p:cNvPr>
          <p:cNvSpPr txBox="1">
            <a:spLocks/>
          </p:cNvSpPr>
          <p:nvPr/>
        </p:nvSpPr>
        <p:spPr>
          <a:xfrm>
            <a:off x="1591517" y="4145193"/>
            <a:ext cx="1337159" cy="3824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JPG</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51" name="Google Shape;248;p40">
            <a:extLst>
              <a:ext uri="{FF2B5EF4-FFF2-40B4-BE49-F238E27FC236}">
                <a16:creationId xmlns:a16="http://schemas.microsoft.com/office/drawing/2014/main" id="{A6435239-7F9B-A0A9-076D-BD0D02CAB8AE}"/>
              </a:ext>
            </a:extLst>
          </p:cNvPr>
          <p:cNvSpPr txBox="1">
            <a:spLocks/>
          </p:cNvSpPr>
          <p:nvPr/>
        </p:nvSpPr>
        <p:spPr>
          <a:xfrm>
            <a:off x="5304549" y="1718422"/>
            <a:ext cx="1337158"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Total </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Space  </a:t>
            </a:r>
          </a:p>
        </p:txBody>
      </p:sp>
      <p:sp>
        <p:nvSpPr>
          <p:cNvPr id="52" name="Google Shape;248;p40">
            <a:extLst>
              <a:ext uri="{FF2B5EF4-FFF2-40B4-BE49-F238E27FC236}">
                <a16:creationId xmlns:a16="http://schemas.microsoft.com/office/drawing/2014/main" id="{E54C3E93-C3B5-AD6F-6F35-A7B2E73B3BFA}"/>
              </a:ext>
            </a:extLst>
          </p:cNvPr>
          <p:cNvSpPr txBox="1">
            <a:spLocks/>
          </p:cNvSpPr>
          <p:nvPr/>
        </p:nvSpPr>
        <p:spPr>
          <a:xfrm>
            <a:off x="8796684" y="1739585"/>
            <a:ext cx="1337159"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Included</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Files</a:t>
            </a:r>
          </a:p>
        </p:txBody>
      </p:sp>
      <p:sp>
        <p:nvSpPr>
          <p:cNvPr id="53" name="Google Shape;248;p40">
            <a:extLst>
              <a:ext uri="{FF2B5EF4-FFF2-40B4-BE49-F238E27FC236}">
                <a16:creationId xmlns:a16="http://schemas.microsoft.com/office/drawing/2014/main" id="{C29DC2B9-234A-A18A-E593-9089901E50E0}"/>
              </a:ext>
            </a:extLst>
          </p:cNvPr>
          <p:cNvSpPr txBox="1">
            <a:spLocks/>
          </p:cNvSpPr>
          <p:nvPr/>
        </p:nvSpPr>
        <p:spPr>
          <a:xfrm>
            <a:off x="5549151" y="4158873"/>
            <a:ext cx="888759" cy="3824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latin typeface="Calibri" panose="020F0502020204030204" pitchFamily="34" charset="0"/>
                <a:ea typeface="Calibri" panose="020F0502020204030204" pitchFamily="34" charset="0"/>
                <a:cs typeface="Calibri" panose="020F0502020204030204" pitchFamily="34" charset="0"/>
              </a:rPr>
              <a:t>C</a:t>
            </a:r>
            <a:r>
              <a:rPr lang="en-IN" sz="2400" b="1" dirty="0">
                <a:latin typeface="Calibri" panose="020F0502020204030204" pitchFamily="34" charset="0"/>
                <a:ea typeface="Calibri" panose="020F0502020204030204" pitchFamily="34" charset="0"/>
                <a:cs typeface="Calibri" panose="020F0502020204030204" pitchFamily="34" charset="0"/>
              </a:rPr>
              <a:t>SV</a:t>
            </a:r>
          </a:p>
        </p:txBody>
      </p:sp>
      <p:sp>
        <p:nvSpPr>
          <p:cNvPr id="54" name="Google Shape;248;p40">
            <a:extLst>
              <a:ext uri="{FF2B5EF4-FFF2-40B4-BE49-F238E27FC236}">
                <a16:creationId xmlns:a16="http://schemas.microsoft.com/office/drawing/2014/main" id="{882B89AE-B8AF-FADF-584A-4C5DECD44936}"/>
              </a:ext>
            </a:extLst>
          </p:cNvPr>
          <p:cNvSpPr txBox="1">
            <a:spLocks/>
          </p:cNvSpPr>
          <p:nvPr/>
        </p:nvSpPr>
        <p:spPr>
          <a:xfrm>
            <a:off x="8812865" y="4145192"/>
            <a:ext cx="1337159" cy="39609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mages </a:t>
            </a:r>
          </a:p>
        </p:txBody>
      </p:sp>
      <p:sp>
        <p:nvSpPr>
          <p:cNvPr id="56" name="Google Shape;255;p40">
            <a:extLst>
              <a:ext uri="{FF2B5EF4-FFF2-40B4-BE49-F238E27FC236}">
                <a16:creationId xmlns:a16="http://schemas.microsoft.com/office/drawing/2014/main" id="{10BCA457-5103-26C4-2967-C69B513B9947}"/>
              </a:ext>
            </a:extLst>
          </p:cNvPr>
          <p:cNvSpPr txBox="1">
            <a:spLocks/>
          </p:cNvSpPr>
          <p:nvPr/>
        </p:nvSpPr>
        <p:spPr>
          <a:xfrm>
            <a:off x="4891176" y="2762406"/>
            <a:ext cx="2126544" cy="637649"/>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data occupies 10 GB of disk space </a:t>
            </a:r>
          </a:p>
        </p:txBody>
      </p:sp>
      <p:sp>
        <p:nvSpPr>
          <p:cNvPr id="57" name="Google Shape;256;p40">
            <a:extLst>
              <a:ext uri="{FF2B5EF4-FFF2-40B4-BE49-F238E27FC236}">
                <a16:creationId xmlns:a16="http://schemas.microsoft.com/office/drawing/2014/main" id="{724EE852-3F87-4A77-98B6-7E167C818187}"/>
              </a:ext>
            </a:extLst>
          </p:cNvPr>
          <p:cNvSpPr txBox="1">
            <a:spLocks/>
          </p:cNvSpPr>
          <p:nvPr/>
        </p:nvSpPr>
        <p:spPr>
          <a:xfrm>
            <a:off x="8416997" y="2625644"/>
            <a:ext cx="2222337" cy="911172"/>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data comes with  and JPG and CSV image files</a:t>
            </a:r>
          </a:p>
        </p:txBody>
      </p:sp>
      <p:sp>
        <p:nvSpPr>
          <p:cNvPr id="58" name="Google Shape;257;p40">
            <a:extLst>
              <a:ext uri="{FF2B5EF4-FFF2-40B4-BE49-F238E27FC236}">
                <a16:creationId xmlns:a16="http://schemas.microsoft.com/office/drawing/2014/main" id="{6B238EAD-1585-BA17-C558-3DFAEE5AB22F}"/>
              </a:ext>
            </a:extLst>
          </p:cNvPr>
          <p:cNvSpPr txBox="1">
            <a:spLocks/>
          </p:cNvSpPr>
          <p:nvPr/>
        </p:nvSpPr>
        <p:spPr>
          <a:xfrm>
            <a:off x="1143989" y="4574464"/>
            <a:ext cx="2230083" cy="93928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258;p40">
            <a:extLst>
              <a:ext uri="{FF2B5EF4-FFF2-40B4-BE49-F238E27FC236}">
                <a16:creationId xmlns:a16="http://schemas.microsoft.com/office/drawing/2014/main" id="{10095A45-C217-C600-1B7D-3BF07FF52E80}"/>
              </a:ext>
            </a:extLst>
          </p:cNvPr>
          <p:cNvSpPr txBox="1">
            <a:spLocks/>
          </p:cNvSpPr>
          <p:nvPr/>
        </p:nvSpPr>
        <p:spPr>
          <a:xfrm>
            <a:off x="4573868" y="4888289"/>
            <a:ext cx="3311432" cy="1063781"/>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This file contains details about 14 features of the structure of the table </a:t>
            </a:r>
          </a:p>
        </p:txBody>
      </p:sp>
      <p:sp>
        <p:nvSpPr>
          <p:cNvPr id="61" name="Google Shape;259;p40">
            <a:extLst>
              <a:ext uri="{FF2B5EF4-FFF2-40B4-BE49-F238E27FC236}">
                <a16:creationId xmlns:a16="http://schemas.microsoft.com/office/drawing/2014/main" id="{9ED51D82-76AC-39DC-77B7-F9295E9F7C26}"/>
              </a:ext>
            </a:extLst>
          </p:cNvPr>
          <p:cNvSpPr txBox="1">
            <a:spLocks/>
          </p:cNvSpPr>
          <p:nvPr/>
        </p:nvSpPr>
        <p:spPr>
          <a:xfrm>
            <a:off x="8451784" y="4860577"/>
            <a:ext cx="3451398" cy="1063784"/>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images are in jpg format with an average pixel dimension of 512 x 512 PX</a:t>
            </a:r>
          </a:p>
        </p:txBody>
      </p:sp>
      <p:cxnSp>
        <p:nvCxnSpPr>
          <p:cNvPr id="62" name="Google Shape;232;p38">
            <a:extLst>
              <a:ext uri="{FF2B5EF4-FFF2-40B4-BE49-F238E27FC236}">
                <a16:creationId xmlns:a16="http://schemas.microsoft.com/office/drawing/2014/main" id="{56BB64CD-0BCF-DA64-07DA-0CE0C5A227E2}"/>
              </a:ext>
            </a:extLst>
          </p:cNvPr>
          <p:cNvCxnSpPr>
            <a:cxnSpLocks/>
          </p:cNvCxnSpPr>
          <p:nvPr/>
        </p:nvCxnSpPr>
        <p:spPr>
          <a:xfrm>
            <a:off x="1546693" y="2488909"/>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3" name="Google Shape;232;p38">
            <a:extLst>
              <a:ext uri="{FF2B5EF4-FFF2-40B4-BE49-F238E27FC236}">
                <a16:creationId xmlns:a16="http://schemas.microsoft.com/office/drawing/2014/main" id="{8F6BC1F6-67DB-5C67-E812-012AEE72AC3C}"/>
              </a:ext>
            </a:extLst>
          </p:cNvPr>
          <p:cNvCxnSpPr>
            <a:cxnSpLocks/>
          </p:cNvCxnSpPr>
          <p:nvPr/>
        </p:nvCxnSpPr>
        <p:spPr>
          <a:xfrm>
            <a:off x="5304549" y="2461775"/>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4" name="Google Shape;232;p38">
            <a:extLst>
              <a:ext uri="{FF2B5EF4-FFF2-40B4-BE49-F238E27FC236}">
                <a16:creationId xmlns:a16="http://schemas.microsoft.com/office/drawing/2014/main" id="{C62ED953-D2E4-8BE5-00FC-7885B12F3604}"/>
              </a:ext>
            </a:extLst>
          </p:cNvPr>
          <p:cNvCxnSpPr>
            <a:cxnSpLocks/>
          </p:cNvCxnSpPr>
          <p:nvPr/>
        </p:nvCxnSpPr>
        <p:spPr>
          <a:xfrm>
            <a:off x="8812867" y="2461775"/>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5" name="Google Shape;232;p38">
            <a:extLst>
              <a:ext uri="{FF2B5EF4-FFF2-40B4-BE49-F238E27FC236}">
                <a16:creationId xmlns:a16="http://schemas.microsoft.com/office/drawing/2014/main" id="{DC775A25-7602-78D1-9C75-39C6A6763B81}"/>
              </a:ext>
            </a:extLst>
          </p:cNvPr>
          <p:cNvCxnSpPr>
            <a:cxnSpLocks/>
          </p:cNvCxnSpPr>
          <p:nvPr/>
        </p:nvCxnSpPr>
        <p:spPr>
          <a:xfrm>
            <a:off x="1591518" y="4634390"/>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6" name="Google Shape;232;p38">
            <a:extLst>
              <a:ext uri="{FF2B5EF4-FFF2-40B4-BE49-F238E27FC236}">
                <a16:creationId xmlns:a16="http://schemas.microsoft.com/office/drawing/2014/main" id="{D2936DB8-6357-9DB1-9E7B-390C15994D7E}"/>
              </a:ext>
            </a:extLst>
          </p:cNvPr>
          <p:cNvCxnSpPr>
            <a:cxnSpLocks/>
          </p:cNvCxnSpPr>
          <p:nvPr/>
        </p:nvCxnSpPr>
        <p:spPr>
          <a:xfrm>
            <a:off x="5333834" y="4638938"/>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7" name="Google Shape;232;p38">
            <a:extLst>
              <a:ext uri="{FF2B5EF4-FFF2-40B4-BE49-F238E27FC236}">
                <a16:creationId xmlns:a16="http://schemas.microsoft.com/office/drawing/2014/main" id="{DF0567A9-9979-6F5D-4F62-3BE5E47A48B4}"/>
              </a:ext>
            </a:extLst>
          </p:cNvPr>
          <p:cNvCxnSpPr>
            <a:cxnSpLocks/>
          </p:cNvCxnSpPr>
          <p:nvPr/>
        </p:nvCxnSpPr>
        <p:spPr>
          <a:xfrm>
            <a:off x="8812867" y="4634390"/>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2" name="TextBox 21">
            <a:extLst>
              <a:ext uri="{FF2B5EF4-FFF2-40B4-BE49-F238E27FC236}">
                <a16:creationId xmlns:a16="http://schemas.microsoft.com/office/drawing/2014/main" id="{1E2811FE-5A6F-30AD-0883-FD87DCA9FEA9}"/>
              </a:ext>
            </a:extLst>
          </p:cNvPr>
          <p:cNvSpPr txBox="1"/>
          <p:nvPr/>
        </p:nvSpPr>
        <p:spPr>
          <a:xfrm rot="10800000" flipV="1">
            <a:off x="93661" y="4783358"/>
            <a:ext cx="4294598" cy="1708160"/>
          </a:xfrm>
          <a:prstGeom prst="rect">
            <a:avLst/>
          </a:prstGeom>
          <a:noFill/>
        </p:spPr>
        <p:txBody>
          <a:bodyPr wrap="square" rtlCol="0">
            <a:spAutoFit/>
          </a:bodyPr>
          <a:lstStyle/>
          <a:p>
            <a:r>
              <a:rPr lang="en-US" sz="21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Our all data in jpg format, Widely used image format for compression, recognizable by the ".jpg" extension, balancing quality and file size for digital photos.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82A1D89-220B-1C0C-A194-9186AF7D8CC0}"/>
              </a:ext>
            </a:extLst>
          </p:cNvPr>
          <p:cNvSpPr txBox="1"/>
          <p:nvPr/>
        </p:nvSpPr>
        <p:spPr>
          <a:xfrm>
            <a:off x="965431" y="2443402"/>
            <a:ext cx="2994406"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5000 images per 8 types of </a:t>
            </a:r>
            <a:r>
              <a:rPr lang="en-US" sz="2000" dirty="0">
                <a:latin typeface="Calibri" panose="020F0502020204030204" pitchFamily="34" charset="0"/>
                <a:ea typeface="Calibri" panose="020F0502020204030204" pitchFamily="34" charset="0"/>
                <a:cs typeface="Calibri" panose="020F0502020204030204" pitchFamily="34" charset="0"/>
              </a:rPr>
              <a:t>cancer</a:t>
            </a:r>
            <a:r>
              <a:rPr lang="en-US" sz="2000" dirty="0">
                <a:latin typeface="Calibri" panose="020F0502020204030204" pitchFamily="34" charset="0"/>
                <a:cs typeface="Calibri" panose="020F0502020204030204" pitchFamily="34" charset="0"/>
              </a:rPr>
              <a:t> 30000 for liver and 700 for heart</a:t>
            </a:r>
            <a:endParaRPr lang="en-IN" sz="2000" dirty="0">
              <a:latin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DB771A41-4F46-77D8-2D67-D5BD44BFCDBB}"/>
              </a:ext>
            </a:extLst>
          </p:cNvPr>
          <p:cNvCxnSpPr>
            <a:cxnSpLocks/>
          </p:cNvCxnSpPr>
          <p:nvPr/>
        </p:nvCxnSpPr>
        <p:spPr>
          <a:xfrm>
            <a:off x="3411017" y="926544"/>
            <a:ext cx="5042925"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50276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Roadmap for the project</a:t>
            </a:r>
            <a:endParaRPr lang="en-IN" sz="4000"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9</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0" name="TextBox 9">
            <a:extLst>
              <a:ext uri="{FF2B5EF4-FFF2-40B4-BE49-F238E27FC236}">
                <a16:creationId xmlns:a16="http://schemas.microsoft.com/office/drawing/2014/main" id="{6D74A5DD-C6D4-51BE-29BD-2952F9B73FF2}"/>
              </a:ext>
            </a:extLst>
          </p:cNvPr>
          <p:cNvSpPr txBox="1"/>
          <p:nvPr/>
        </p:nvSpPr>
        <p:spPr>
          <a:xfrm>
            <a:off x="379918" y="1249713"/>
            <a:ext cx="11664203" cy="369332"/>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 In this slide we are describing all the steps of the project, we are doing in 6 phase :-</a:t>
            </a:r>
          </a:p>
        </p:txBody>
      </p:sp>
      <p:pic>
        <p:nvPicPr>
          <p:cNvPr id="12" name="Picture 11" descr="A diagram of a person&#10;&#10;Description automatically generated with medium confidence">
            <a:extLst>
              <a:ext uri="{FF2B5EF4-FFF2-40B4-BE49-F238E27FC236}">
                <a16:creationId xmlns:a16="http://schemas.microsoft.com/office/drawing/2014/main" id="{F2667B2A-3513-BA96-A8EB-97C3E556F6DE}"/>
              </a:ext>
            </a:extLst>
          </p:cNvPr>
          <p:cNvPicPr>
            <a:picLocks noChangeAspect="1"/>
          </p:cNvPicPr>
          <p:nvPr/>
        </p:nvPicPr>
        <p:blipFill>
          <a:blip r:embed="rId5">
            <a:duotone>
              <a:prstClr val="black"/>
              <a:srgbClr val="D5DE2F">
                <a:tint val="45000"/>
                <a:satMod val="400000"/>
              </a:srgbClr>
            </a:duotone>
            <a:extLst>
              <a:ext uri="{28A0092B-C50C-407E-A947-70E740481C1C}">
                <a14:useLocalDpi xmlns:a14="http://schemas.microsoft.com/office/drawing/2010/main" val="0"/>
              </a:ext>
            </a:extLst>
          </a:blip>
          <a:stretch>
            <a:fillRect/>
          </a:stretch>
        </p:blipFill>
        <p:spPr>
          <a:xfrm>
            <a:off x="4607859" y="1296140"/>
            <a:ext cx="2875137" cy="5091977"/>
          </a:xfrm>
          <a:prstGeom prst="rect">
            <a:avLst/>
          </a:prstGeom>
        </p:spPr>
      </p:pic>
      <p:sp>
        <p:nvSpPr>
          <p:cNvPr id="21" name="TextBox 20">
            <a:extLst>
              <a:ext uri="{FF2B5EF4-FFF2-40B4-BE49-F238E27FC236}">
                <a16:creationId xmlns:a16="http://schemas.microsoft.com/office/drawing/2014/main" id="{9443152A-E098-F0A1-BA05-31F6D56708F8}"/>
              </a:ext>
            </a:extLst>
          </p:cNvPr>
          <p:cNvSpPr txBox="1"/>
          <p:nvPr/>
        </p:nvSpPr>
        <p:spPr>
          <a:xfrm>
            <a:off x="7634796" y="1597981"/>
            <a:ext cx="4557204"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Server setup</a:t>
            </a:r>
          </a:p>
          <a:p>
            <a:r>
              <a:rPr lang="en-US" dirty="0">
                <a:latin typeface="Calibri" panose="020F0502020204030204" pitchFamily="34" charset="0"/>
                <a:ea typeface="Calibri" panose="020F0502020204030204" pitchFamily="34" charset="0"/>
                <a:cs typeface="Calibri" panose="020F0502020204030204" pitchFamily="34" charset="0"/>
              </a:rPr>
              <a:t>Server setup involves configuring hardware and software for data storage, enable efficient operations.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8E3BED7-D567-2B54-1FE9-C2D90C2A1E4B}"/>
              </a:ext>
            </a:extLst>
          </p:cNvPr>
          <p:cNvSpPr txBox="1"/>
          <p:nvPr/>
        </p:nvSpPr>
        <p:spPr>
          <a:xfrm>
            <a:off x="7597196" y="3167675"/>
            <a:ext cx="4250691" cy="923330"/>
          </a:xfrm>
          <a:prstGeom prst="rect">
            <a:avLst/>
          </a:prstGeom>
          <a:noFill/>
        </p:spPr>
        <p:txBody>
          <a:bodyPr wrap="squar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Setup backend</a:t>
            </a:r>
          </a:p>
          <a:p>
            <a:r>
              <a:rPr lang="en-IN" dirty="0">
                <a:latin typeface="Calibri" panose="020F0502020204030204" pitchFamily="34" charset="0"/>
                <a:ea typeface="Calibri" panose="020F0502020204030204" pitchFamily="34" charset="0"/>
                <a:cs typeface="Calibri" panose="020F0502020204030204" pitchFamily="34" charset="0"/>
              </a:rPr>
              <a:t>Setting the backend related things like API connecting database and server.</a:t>
            </a:r>
          </a:p>
        </p:txBody>
      </p:sp>
      <p:sp>
        <p:nvSpPr>
          <p:cNvPr id="23" name="TextBox 22">
            <a:extLst>
              <a:ext uri="{FF2B5EF4-FFF2-40B4-BE49-F238E27FC236}">
                <a16:creationId xmlns:a16="http://schemas.microsoft.com/office/drawing/2014/main" id="{1AA72A5C-0097-9F2D-3F94-D952114EF98D}"/>
              </a:ext>
            </a:extLst>
          </p:cNvPr>
          <p:cNvSpPr txBox="1"/>
          <p:nvPr/>
        </p:nvSpPr>
        <p:spPr>
          <a:xfrm>
            <a:off x="508186" y="3301095"/>
            <a:ext cx="37300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Frontend page</a:t>
            </a:r>
          </a:p>
          <a:p>
            <a:r>
              <a:rPr lang="en-IN" dirty="0">
                <a:latin typeface="Calibri" panose="020F0502020204030204" pitchFamily="34" charset="0"/>
                <a:ea typeface="Calibri" panose="020F0502020204030204" pitchFamily="34" charset="0"/>
                <a:cs typeface="Calibri" panose="020F0502020204030204" pitchFamily="34" charset="0"/>
              </a:rPr>
              <a:t>Making of fronted page for the easy access for the consumer.</a:t>
            </a:r>
          </a:p>
        </p:txBody>
      </p:sp>
      <p:sp>
        <p:nvSpPr>
          <p:cNvPr id="24" name="TextBox 23">
            <a:extLst>
              <a:ext uri="{FF2B5EF4-FFF2-40B4-BE49-F238E27FC236}">
                <a16:creationId xmlns:a16="http://schemas.microsoft.com/office/drawing/2014/main" id="{0A111161-7217-353A-53FF-63EE110D6453}"/>
              </a:ext>
            </a:extLst>
          </p:cNvPr>
          <p:cNvSpPr txBox="1"/>
          <p:nvPr/>
        </p:nvSpPr>
        <p:spPr>
          <a:xfrm>
            <a:off x="516287" y="4750157"/>
            <a:ext cx="3730078"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Ai model training</a:t>
            </a:r>
          </a:p>
          <a:p>
            <a:r>
              <a:rPr lang="en-IN" dirty="0">
                <a:latin typeface="Calibri" panose="020F0502020204030204" pitchFamily="34" charset="0"/>
                <a:ea typeface="Calibri" panose="020F0502020204030204" pitchFamily="34" charset="0"/>
                <a:cs typeface="Calibri" panose="020F0502020204030204" pitchFamily="34" charset="0"/>
              </a:rPr>
              <a:t>Training the ai model for the best accuracy and giving the best and</a:t>
            </a:r>
          </a:p>
          <a:p>
            <a:r>
              <a:rPr lang="en-IN" dirty="0">
                <a:latin typeface="Calibri" panose="020F0502020204030204" pitchFamily="34" charset="0"/>
                <a:ea typeface="Calibri" panose="020F0502020204030204" pitchFamily="34" charset="0"/>
                <a:cs typeface="Calibri" panose="020F0502020204030204" pitchFamily="34" charset="0"/>
              </a:rPr>
              <a:t>optimal result</a:t>
            </a:r>
          </a:p>
        </p:txBody>
      </p:sp>
      <p:sp>
        <p:nvSpPr>
          <p:cNvPr id="25" name="TextBox 24">
            <a:extLst>
              <a:ext uri="{FF2B5EF4-FFF2-40B4-BE49-F238E27FC236}">
                <a16:creationId xmlns:a16="http://schemas.microsoft.com/office/drawing/2014/main" id="{F2205E0C-E5E2-2CD6-0785-FCA5ADD4E1CC}"/>
              </a:ext>
            </a:extLst>
          </p:cNvPr>
          <p:cNvSpPr txBox="1"/>
          <p:nvPr/>
        </p:nvSpPr>
        <p:spPr>
          <a:xfrm>
            <a:off x="7634796" y="5017920"/>
            <a:ext cx="42778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Integrating everything at backend</a:t>
            </a:r>
          </a:p>
          <a:p>
            <a:r>
              <a:rPr lang="en-IN" dirty="0">
                <a:latin typeface="Calibri" panose="020F0502020204030204" pitchFamily="34" charset="0"/>
                <a:ea typeface="Calibri" panose="020F0502020204030204" pitchFamily="34" charset="0"/>
                <a:cs typeface="Calibri" panose="020F0502020204030204" pitchFamily="34" charset="0"/>
              </a:rPr>
              <a:t>Integrating all the things backend and server and ai model to complete the project</a:t>
            </a:r>
          </a:p>
        </p:txBody>
      </p:sp>
      <p:sp>
        <p:nvSpPr>
          <p:cNvPr id="26" name="TextBox 25">
            <a:extLst>
              <a:ext uri="{FF2B5EF4-FFF2-40B4-BE49-F238E27FC236}">
                <a16:creationId xmlns:a16="http://schemas.microsoft.com/office/drawing/2014/main" id="{B66C9139-B3FE-70E3-CE4B-B362128B1D48}"/>
              </a:ext>
            </a:extLst>
          </p:cNvPr>
          <p:cNvSpPr txBox="1"/>
          <p:nvPr/>
        </p:nvSpPr>
        <p:spPr>
          <a:xfrm>
            <a:off x="474472" y="1673876"/>
            <a:ext cx="3845860"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Development of container</a:t>
            </a:r>
          </a:p>
          <a:p>
            <a:r>
              <a:rPr lang="en-IN" dirty="0">
                <a:latin typeface="Calibri" panose="020F0502020204030204" pitchFamily="34" charset="0"/>
                <a:ea typeface="Calibri" panose="020F0502020204030204" pitchFamily="34" charset="0"/>
                <a:cs typeface="Calibri" panose="020F0502020204030204" pitchFamily="34" charset="0"/>
              </a:rPr>
              <a:t>Developing the virtual space with the help of the container </a:t>
            </a:r>
          </a:p>
        </p:txBody>
      </p:sp>
      <p:sp>
        <p:nvSpPr>
          <p:cNvPr id="27" name="TextBox 26">
            <a:extLst>
              <a:ext uri="{FF2B5EF4-FFF2-40B4-BE49-F238E27FC236}">
                <a16:creationId xmlns:a16="http://schemas.microsoft.com/office/drawing/2014/main" id="{13F2D3B9-162D-76AE-F1E0-8625BDDC4B56}"/>
              </a:ext>
            </a:extLst>
          </p:cNvPr>
          <p:cNvSpPr txBox="1"/>
          <p:nvPr/>
        </p:nvSpPr>
        <p:spPr>
          <a:xfrm>
            <a:off x="4956662" y="1847812"/>
            <a:ext cx="419961" cy="646331"/>
          </a:xfrm>
          <a:prstGeom prst="rect">
            <a:avLst/>
          </a:prstGeom>
          <a:noFill/>
          <a:effectLst>
            <a:glow rad="1397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1</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2B84707-83B1-1772-23EA-40848B10FCF7}"/>
              </a:ext>
            </a:extLst>
          </p:cNvPr>
          <p:cNvSpPr txBox="1"/>
          <p:nvPr/>
        </p:nvSpPr>
        <p:spPr>
          <a:xfrm>
            <a:off x="5008919" y="3528065"/>
            <a:ext cx="367704"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3</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855AB824-06D5-50B3-DF24-F3CF7FA34A6E}"/>
              </a:ext>
            </a:extLst>
          </p:cNvPr>
          <p:cNvSpPr txBox="1"/>
          <p:nvPr/>
        </p:nvSpPr>
        <p:spPr>
          <a:xfrm>
            <a:off x="6649284" y="1843152"/>
            <a:ext cx="472218" cy="646331"/>
          </a:xfrm>
          <a:prstGeom prst="rect">
            <a:avLst/>
          </a:prstGeom>
          <a:noFill/>
          <a:effectLst>
            <a:glow rad="2286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2</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0" name="TextBox 29">
            <a:extLst>
              <a:ext uri="{FF2B5EF4-FFF2-40B4-BE49-F238E27FC236}">
                <a16:creationId xmlns:a16="http://schemas.microsoft.com/office/drawing/2014/main" id="{BD496C8E-4535-B18A-574A-4C769D9074B9}"/>
              </a:ext>
            </a:extLst>
          </p:cNvPr>
          <p:cNvSpPr txBox="1"/>
          <p:nvPr/>
        </p:nvSpPr>
        <p:spPr>
          <a:xfrm>
            <a:off x="6649284" y="3539554"/>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4</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1CC26F67-4BFE-7D09-9409-395EE534DD08}"/>
              </a:ext>
            </a:extLst>
          </p:cNvPr>
          <p:cNvSpPr txBox="1"/>
          <p:nvPr/>
        </p:nvSpPr>
        <p:spPr>
          <a:xfrm>
            <a:off x="4971833" y="5208318"/>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5</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2" name="TextBox 31">
            <a:extLst>
              <a:ext uri="{FF2B5EF4-FFF2-40B4-BE49-F238E27FC236}">
                <a16:creationId xmlns:a16="http://schemas.microsoft.com/office/drawing/2014/main" id="{EA80AC30-60B5-64AD-E552-D20A590BD896}"/>
              </a:ext>
            </a:extLst>
          </p:cNvPr>
          <p:cNvSpPr txBox="1"/>
          <p:nvPr/>
        </p:nvSpPr>
        <p:spPr>
          <a:xfrm>
            <a:off x="6649284" y="5220489"/>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6</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cxnSp>
        <p:nvCxnSpPr>
          <p:cNvPr id="33" name="Google Shape;385;p44">
            <a:extLst>
              <a:ext uri="{FF2B5EF4-FFF2-40B4-BE49-F238E27FC236}">
                <a16:creationId xmlns:a16="http://schemas.microsoft.com/office/drawing/2014/main" id="{943A87D2-EA8E-FF72-135B-22717FE5B19E}"/>
              </a:ext>
            </a:extLst>
          </p:cNvPr>
          <p:cNvCxnSpPr>
            <a:cxnSpLocks/>
          </p:cNvCxnSpPr>
          <p:nvPr/>
        </p:nvCxnSpPr>
        <p:spPr>
          <a:xfrm>
            <a:off x="594244" y="4192736"/>
            <a:ext cx="3644019" cy="18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4" name="Google Shape;385;p44">
            <a:extLst>
              <a:ext uri="{FF2B5EF4-FFF2-40B4-BE49-F238E27FC236}">
                <a16:creationId xmlns:a16="http://schemas.microsoft.com/office/drawing/2014/main" id="{29AAAC66-2FB6-06A2-6717-D2B21D0C0E15}"/>
              </a:ext>
            </a:extLst>
          </p:cNvPr>
          <p:cNvCxnSpPr>
            <a:cxnSpLocks/>
          </p:cNvCxnSpPr>
          <p:nvPr/>
        </p:nvCxnSpPr>
        <p:spPr>
          <a:xfrm flipV="1">
            <a:off x="594244" y="5890462"/>
            <a:ext cx="3644019" cy="7568"/>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5" name="Google Shape;385;p44">
            <a:extLst>
              <a:ext uri="{FF2B5EF4-FFF2-40B4-BE49-F238E27FC236}">
                <a16:creationId xmlns:a16="http://schemas.microsoft.com/office/drawing/2014/main" id="{5EA8249D-3791-E63C-3FBE-6257FC19A1D7}"/>
              </a:ext>
            </a:extLst>
          </p:cNvPr>
          <p:cNvCxnSpPr>
            <a:cxnSpLocks/>
          </p:cNvCxnSpPr>
          <p:nvPr/>
        </p:nvCxnSpPr>
        <p:spPr>
          <a:xfrm>
            <a:off x="594244" y="2772598"/>
            <a:ext cx="3644019"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7" name="Google Shape;385;p44">
            <a:extLst>
              <a:ext uri="{FF2B5EF4-FFF2-40B4-BE49-F238E27FC236}">
                <a16:creationId xmlns:a16="http://schemas.microsoft.com/office/drawing/2014/main" id="{3281ADB2-9CA1-58BF-449E-4EE0701559B0}"/>
              </a:ext>
            </a:extLst>
          </p:cNvPr>
          <p:cNvCxnSpPr>
            <a:cxnSpLocks/>
          </p:cNvCxnSpPr>
          <p:nvPr/>
        </p:nvCxnSpPr>
        <p:spPr>
          <a:xfrm>
            <a:off x="7703628" y="5907051"/>
            <a:ext cx="4060576" cy="418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385;p44">
            <a:extLst>
              <a:ext uri="{FF2B5EF4-FFF2-40B4-BE49-F238E27FC236}">
                <a16:creationId xmlns:a16="http://schemas.microsoft.com/office/drawing/2014/main" id="{B4DE45FD-FEC9-CFAA-8C15-89933AB5F29A}"/>
              </a:ext>
            </a:extLst>
          </p:cNvPr>
          <p:cNvCxnSpPr>
            <a:cxnSpLocks/>
          </p:cNvCxnSpPr>
          <p:nvPr/>
        </p:nvCxnSpPr>
        <p:spPr>
          <a:xfrm>
            <a:off x="7703628" y="4058750"/>
            <a:ext cx="4171445" cy="1263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9" name="Google Shape;385;p44">
            <a:extLst>
              <a:ext uri="{FF2B5EF4-FFF2-40B4-BE49-F238E27FC236}">
                <a16:creationId xmlns:a16="http://schemas.microsoft.com/office/drawing/2014/main" id="{5ECB674F-D373-6634-B72F-C1B4F51EB6F5}"/>
              </a:ext>
            </a:extLst>
          </p:cNvPr>
          <p:cNvCxnSpPr>
            <a:cxnSpLocks/>
          </p:cNvCxnSpPr>
          <p:nvPr/>
        </p:nvCxnSpPr>
        <p:spPr>
          <a:xfrm>
            <a:off x="7703628" y="2775840"/>
            <a:ext cx="4060576" cy="599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68955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36D1CA8-6DF5-4FEC-99B1-278FB6A5FADB}" vid="{4BA16DC8-1615-4EE9-BA76-863809A1B0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custom_template</Template>
  <TotalTime>1155</TotalTime>
  <Words>1492</Words>
  <Application>Microsoft Office PowerPoint</Application>
  <PresentationFormat>Widescreen</PresentationFormat>
  <Paragraphs>248</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Calibri</vt:lpstr>
      <vt:lpstr>Cambria Math</vt:lpstr>
      <vt:lpstr>Times New Roman</vt:lpstr>
      <vt:lpstr>Wingdings</vt:lpstr>
      <vt:lpstr>Office Theme</vt:lpstr>
      <vt:lpstr>UCF439  Capstone Project Medical Examiner Group No 155</vt:lpstr>
      <vt:lpstr>Introduction</vt:lpstr>
      <vt:lpstr>References/Related work/comparison </vt:lpstr>
      <vt:lpstr>PowerPoint Presentation</vt:lpstr>
      <vt:lpstr>Project Architecture</vt:lpstr>
      <vt:lpstr>AI MODELS </vt:lpstr>
      <vt:lpstr>PowerPoint Presentation</vt:lpstr>
      <vt:lpstr>PowerPoint Presentation</vt:lpstr>
      <vt:lpstr>Roadmap for the project</vt:lpstr>
      <vt:lpstr>Model Architecture</vt:lpstr>
      <vt:lpstr>PowerPoint Presentation</vt:lpstr>
      <vt:lpstr>PowerPoint Presentation</vt:lpstr>
      <vt:lpstr>PowerPoint Presentation</vt:lpstr>
      <vt:lpstr>PowerPoint Presentation</vt:lpstr>
      <vt:lpstr>PowerPoint Presentation</vt:lpstr>
      <vt:lpstr>Roadmap for the project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UCF439  Capstone Project Structural OCR Group No 68</dc:title>
  <dc:creator>Raj Krishna</dc:creator>
  <cp:lastModifiedBy>Raj Krishna</cp:lastModifiedBy>
  <cp:revision>21</cp:revision>
  <dcterms:created xsi:type="dcterms:W3CDTF">2024-03-20T09:22:12Z</dcterms:created>
  <dcterms:modified xsi:type="dcterms:W3CDTF">2025-11-30T14:13:44Z</dcterms:modified>
</cp:coreProperties>
</file>